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7"/>
  </p:notesMasterIdLst>
  <p:sldIdLst>
    <p:sldId id="377" r:id="rId2"/>
    <p:sldId id="379" r:id="rId3"/>
    <p:sldId id="378" r:id="rId4"/>
    <p:sldId id="258" r:id="rId5"/>
    <p:sldId id="359" r:id="rId6"/>
    <p:sldId id="361" r:id="rId7"/>
    <p:sldId id="362" r:id="rId8"/>
    <p:sldId id="363" r:id="rId9"/>
    <p:sldId id="364" r:id="rId10"/>
    <p:sldId id="365" r:id="rId11"/>
    <p:sldId id="366" r:id="rId12"/>
    <p:sldId id="367" r:id="rId13"/>
    <p:sldId id="360" r:id="rId14"/>
    <p:sldId id="368" r:id="rId15"/>
    <p:sldId id="358" r:id="rId16"/>
    <p:sldId id="369" r:id="rId17"/>
    <p:sldId id="370" r:id="rId18"/>
    <p:sldId id="371" r:id="rId19"/>
    <p:sldId id="372" r:id="rId20"/>
    <p:sldId id="373" r:id="rId21"/>
    <p:sldId id="374" r:id="rId22"/>
    <p:sldId id="375" r:id="rId23"/>
    <p:sldId id="376"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72" r:id="rId38"/>
    <p:sldId id="273" r:id="rId39"/>
    <p:sldId id="274" r:id="rId40"/>
    <p:sldId id="275" r:id="rId41"/>
    <p:sldId id="276" r:id="rId42"/>
    <p:sldId id="277" r:id="rId43"/>
    <p:sldId id="278" r:id="rId44"/>
    <p:sldId id="279" r:id="rId45"/>
    <p:sldId id="280" r:id="rId46"/>
    <p:sldId id="281" r:id="rId47"/>
    <p:sldId id="282" r:id="rId48"/>
    <p:sldId id="283" r:id="rId49"/>
    <p:sldId id="284" r:id="rId50"/>
    <p:sldId id="285" r:id="rId51"/>
    <p:sldId id="286" r:id="rId52"/>
    <p:sldId id="287" r:id="rId53"/>
    <p:sldId id="288" r:id="rId54"/>
    <p:sldId id="289" r:id="rId55"/>
    <p:sldId id="290" r:id="rId56"/>
    <p:sldId id="291" r:id="rId57"/>
    <p:sldId id="292" r:id="rId58"/>
    <p:sldId id="293" r:id="rId59"/>
    <p:sldId id="294" r:id="rId60"/>
    <p:sldId id="295"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87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7385AA8-9946-493F-8EE4-1D5993841F22}" type="datetimeFigureOut">
              <a:rPr lang="en-US" smtClean="0"/>
              <a:t>9/29/2016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738C454-E246-4E8B-8841-CEADA15C3F8F}" type="slidenum">
              <a:rPr lang="en-US" smtClean="0"/>
              <a:t>‹#›</a:t>
            </a:fld>
            <a:endParaRPr lang="en-US" dirty="0"/>
          </a:p>
        </p:txBody>
      </p:sp>
    </p:spTree>
    <p:extLst>
      <p:ext uri="{BB962C8B-B14F-4D97-AF65-F5344CB8AC3E}">
        <p14:creationId xmlns:p14="http://schemas.microsoft.com/office/powerpoint/2010/main" val="29128524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38C454-E246-4E8B-8841-CEADA15C3F8F}" type="slidenum">
              <a:rPr lang="en-US" smtClean="0"/>
              <a:t>79</a:t>
            </a:fld>
            <a:endParaRPr lang="en-US" dirty="0"/>
          </a:p>
        </p:txBody>
      </p:sp>
    </p:spTree>
    <p:extLst>
      <p:ext uri="{BB962C8B-B14F-4D97-AF65-F5344CB8AC3E}">
        <p14:creationId xmlns:p14="http://schemas.microsoft.com/office/powerpoint/2010/main" val="1339941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38C454-E246-4E8B-8841-CEADA15C3F8F}" type="slidenum">
              <a:rPr lang="en-US" smtClean="0"/>
              <a:t>85</a:t>
            </a:fld>
            <a:endParaRPr lang="en-US" dirty="0"/>
          </a:p>
        </p:txBody>
      </p:sp>
    </p:spTree>
    <p:extLst>
      <p:ext uri="{BB962C8B-B14F-4D97-AF65-F5344CB8AC3E}">
        <p14:creationId xmlns:p14="http://schemas.microsoft.com/office/powerpoint/2010/main" val="1874797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9/29/2016</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en.wikipedia.org/wiki/Web_Services_Description_Language"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SOAP" TargetMode="External"/><Relationship Id="rId2" Type="http://schemas.openxmlformats.org/officeDocument/2006/relationships/hyperlink" Target="https://en.wikipedia.org/wiki/Universal_Description_Discovery_and_Integration" TargetMode="Externa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hyperlink" Target="https://en.wikipedia.org/wiki/XML_Interface_for_Network_Services" TargetMode="External"/><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2.xml"/><Relationship Id="rId5" Type="http://schemas.openxmlformats.org/officeDocument/2006/relationships/hyperlink" Target="https://en.wikipedia.org/wiki/Web_Services_Flow_Language" TargetMode="External"/><Relationship Id="rId4" Type="http://schemas.openxmlformats.org/officeDocument/2006/relationships/hyperlink" Target="https://en.wikipedia.org/wiki/Web_Services_Conversation_Language"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en.wikipedia.org/wiki/Service_provide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en.wikipedia.org/wiki/Message_format" TargetMode="External"/><Relationship Id="rId3" Type="http://schemas.openxmlformats.org/officeDocument/2006/relationships/hyperlink" Target="https://en.wikipedia.org/wiki/Web_service" TargetMode="External"/><Relationship Id="rId7" Type="http://schemas.openxmlformats.org/officeDocument/2006/relationships/hyperlink" Target="https://en.wikipedia.org/wiki/XML_Information_Set" TargetMode="External"/><Relationship Id="rId2" Type="http://schemas.openxmlformats.org/officeDocument/2006/relationships/hyperlink" Target="https://en.wikipedia.org/wiki/Protocol_%28computing%29" TargetMode="External"/><Relationship Id="rId1" Type="http://schemas.openxmlformats.org/officeDocument/2006/relationships/slideLayout" Target="../slideLayouts/slideLayout2.xml"/><Relationship Id="rId6" Type="http://schemas.openxmlformats.org/officeDocument/2006/relationships/hyperlink" Target="https://en.wikipedia.org/wiki/Neutrality_%28philosophy%29" TargetMode="External"/><Relationship Id="rId11" Type="http://schemas.openxmlformats.org/officeDocument/2006/relationships/hyperlink" Target="https://en.wikipedia.org/wiki/Simple_Mail_Transfer_Protocol" TargetMode="External"/><Relationship Id="rId5" Type="http://schemas.openxmlformats.org/officeDocument/2006/relationships/hyperlink" Target="https://en.wikipedia.org/wiki/Extensibility" TargetMode="External"/><Relationship Id="rId10" Type="http://schemas.openxmlformats.org/officeDocument/2006/relationships/hyperlink" Target="https://en.wikipedia.org/wiki/Hypertext_Transfer_Protocol" TargetMode="External"/><Relationship Id="rId4" Type="http://schemas.openxmlformats.org/officeDocument/2006/relationships/hyperlink" Target="https://en.wikipedia.org/wiki/Computer_network" TargetMode="External"/><Relationship Id="rId9" Type="http://schemas.openxmlformats.org/officeDocument/2006/relationships/hyperlink" Target="https://en.wikipedia.org/wiki/Application_layer" TargetMode="External"/></Relationships>
</file>

<file path=ppt/slides/_rels/slide16.xml.rels><?xml version="1.0" encoding="UTF-8" standalone="yes"?>
<Relationships xmlns="http://schemas.openxmlformats.org/package/2006/relationships"><Relationship Id="rId2" Type="http://schemas.openxmlformats.org/officeDocument/2006/relationships/hyperlink" Target="https://en.wikipedia.org/wiki/Web_services_protocol_stack"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SMTP" TargetMode="External"/><Relationship Id="rId7" Type="http://schemas.openxmlformats.org/officeDocument/2006/relationships/hyperlink" Target="https://en.wikipedia.org/wiki/Programming_model" TargetMode="External"/><Relationship Id="rId2" Type="http://schemas.openxmlformats.org/officeDocument/2006/relationships/hyperlink" Target="https://en.wikipedia.org/wiki/HTTP" TargetMode="External"/><Relationship Id="rId1" Type="http://schemas.openxmlformats.org/officeDocument/2006/relationships/slideLayout" Target="../slideLayouts/slideLayout2.xml"/><Relationship Id="rId6" Type="http://schemas.openxmlformats.org/officeDocument/2006/relationships/hyperlink" Target="https://en.wikipedia.org/wiki/Java_Message_Service" TargetMode="External"/><Relationship Id="rId5" Type="http://schemas.openxmlformats.org/officeDocument/2006/relationships/hyperlink" Target="https://en.wikipedia.org/wiki/SOAP-over-UDP" TargetMode="External"/><Relationship Id="rId4" Type="http://schemas.openxmlformats.org/officeDocument/2006/relationships/hyperlink" Target="https://en.wikipedia.org/wiki/Transmission_Control_Protoco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en.wikipedia.org/wiki/Message_Exchange_Patter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Transmission_Control_Protocol" TargetMode="External"/><Relationship Id="rId2" Type="http://schemas.openxmlformats.org/officeDocument/2006/relationships/hyperlink" Target="https://en.wikipedia.org/wiki/Node_%28networking%29"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World_wide_web" TargetMode="External"/><Relationship Id="rId2" Type="http://schemas.openxmlformats.org/officeDocument/2006/relationships/hyperlink" Target="https://en.wikipedia.org/wiki/Service_%28systems_architecture%29" TargetMode="External"/><Relationship Id="rId1" Type="http://schemas.openxmlformats.org/officeDocument/2006/relationships/slideLayout" Target="../slideLayouts/slideLayout2.xml"/><Relationship Id="rId6" Type="http://schemas.openxmlformats.org/officeDocument/2006/relationships/hyperlink" Target="https://en.wikipedia.org/wiki/JSON"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HTTP"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Mobile_application" TargetMode="External"/><Relationship Id="rId2" Type="http://schemas.openxmlformats.org/officeDocument/2006/relationships/hyperlink" Target="https://en.wikipedia.org/wiki/Object-oriented_database" TargetMode="External"/><Relationship Id="rId1" Type="http://schemas.openxmlformats.org/officeDocument/2006/relationships/slideLayout" Target="../slideLayouts/slideLayout2.xml"/><Relationship Id="rId4" Type="http://schemas.openxmlformats.org/officeDocument/2006/relationships/hyperlink" Target="https://en.wikipedia.org/wiki/Mashup_%28web_application_hybrid%29"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Interoperability" TargetMode="External"/><Relationship Id="rId2" Type="http://schemas.openxmlformats.org/officeDocument/2006/relationships/hyperlink" Target="https://en.wikipedia.org/wiki/W3C" TargetMode="External"/><Relationship Id="rId1" Type="http://schemas.openxmlformats.org/officeDocument/2006/relationships/slideLayout" Target="../slideLayouts/slideLayout2.xml"/><Relationship Id="rId5" Type="http://schemas.openxmlformats.org/officeDocument/2006/relationships/hyperlink" Target="http://www.w3.org/2002/ws/arch/" TargetMode="External"/><Relationship Id="rId4" Type="http://schemas.openxmlformats.org/officeDocument/2006/relationships/hyperlink" Target="https://en.wikipedia.org/wiki/Computer_network"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SOAP" TargetMode="External"/><Relationship Id="rId2" Type="http://schemas.openxmlformats.org/officeDocument/2006/relationships/hyperlink" Target="https://en.wikipedia.org/wiki/Web_Services_Description_Language" TargetMode="External"/><Relationship Id="rId1" Type="http://schemas.openxmlformats.org/officeDocument/2006/relationships/slideLayout" Target="../slideLayouts/slideLayout2.xml"/><Relationship Id="rId6" Type="http://schemas.openxmlformats.org/officeDocument/2006/relationships/hyperlink" Target="https://en.wikipedia.org/wiki/Serialization"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HTTP"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Web_resource" TargetMode="External"/><Relationship Id="rId2" Type="http://schemas.openxmlformats.org/officeDocument/2006/relationships/hyperlink" Target="https://en.wikipedia.org/wiki/Representational_state_transfer" TargetMode="External"/><Relationship Id="rId1" Type="http://schemas.openxmlformats.org/officeDocument/2006/relationships/slideLayout" Target="../slideLayouts/slideLayout2.xml"/><Relationship Id="rId4" Type="http://schemas.openxmlformats.org/officeDocument/2006/relationships/hyperlink" Target="https://en.wikipedia.org/wiki/Stateless_protocol"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wikipedia.org/wiki/Troubleshooting"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txBody>
          <a:bodyPr/>
          <a:lstStyle/>
          <a:p>
            <a:pPr marL="0" indent="0">
              <a:buNone/>
            </a:pPr>
            <a:r>
              <a:rPr lang="en-US" sz="8800" dirty="0" smtClean="0">
                <a:latin typeface="Algerian" pitchFamily="82" charset="0"/>
              </a:rPr>
              <a:t>Mohammed Kamal mohammed Hassab Allah </a:t>
            </a:r>
            <a:endParaRPr lang="en-US" sz="8800" dirty="0">
              <a:latin typeface="Algerian" pitchFamily="82" charset="0"/>
            </a:endParaRPr>
          </a:p>
        </p:txBody>
      </p:sp>
    </p:spTree>
    <p:extLst>
      <p:ext uri="{BB962C8B-B14F-4D97-AF65-F5344CB8AC3E}">
        <p14:creationId xmlns:p14="http://schemas.microsoft.com/office/powerpoint/2010/main" val="3775139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Explanation what is WS</a:t>
            </a:r>
          </a:p>
        </p:txBody>
      </p:sp>
      <p:sp>
        <p:nvSpPr>
          <p:cNvPr id="3" name="Content Placeholder 2"/>
          <p:cNvSpPr>
            <a:spLocks noGrp="1"/>
          </p:cNvSpPr>
          <p:nvPr>
            <p:ph idx="1"/>
          </p:nvPr>
        </p:nvSpPr>
        <p:spPr/>
        <p:txBody>
          <a:bodyPr/>
          <a:lstStyle/>
          <a:p>
            <a:pPr marL="0" indent="0">
              <a:buNone/>
            </a:pPr>
            <a:r>
              <a:rPr lang="en-US" dirty="0"/>
              <a:t>All of these rules for communication are defined in a file called </a:t>
            </a:r>
            <a:r>
              <a:rPr lang="en-US" dirty="0">
                <a:hlinkClick r:id="rId2" tooltip="Web Services Description Language"/>
              </a:rPr>
              <a:t>WSDL</a:t>
            </a:r>
            <a:r>
              <a:rPr lang="en-US" dirty="0"/>
              <a:t> (Web Services Description Language), which has a </a:t>
            </a:r>
            <a:r>
              <a:rPr lang="en-US" dirty="0">
                <a:solidFill>
                  <a:srgbClr val="00B050"/>
                </a:solidFill>
              </a:rPr>
              <a:t>.wsdl </a:t>
            </a:r>
            <a:r>
              <a:rPr lang="en-US" dirty="0"/>
              <a:t>extension. (Proposals for </a:t>
            </a:r>
            <a:r>
              <a:rPr lang="en-US" b="1" dirty="0"/>
              <a:t>Autonomous Web Services</a:t>
            </a:r>
            <a:r>
              <a:rPr lang="en-US" dirty="0"/>
              <a:t> (</a:t>
            </a:r>
            <a:r>
              <a:rPr lang="en-US" b="1" dirty="0"/>
              <a:t>AWS</a:t>
            </a:r>
            <a:r>
              <a:rPr lang="en-US" dirty="0"/>
              <a:t>) seek to develop more flexible Web services which do not rely on strict rules</a:t>
            </a:r>
          </a:p>
        </p:txBody>
      </p:sp>
    </p:spTree>
    <p:extLst>
      <p:ext uri="{BB962C8B-B14F-4D97-AF65-F5344CB8AC3E}">
        <p14:creationId xmlns:p14="http://schemas.microsoft.com/office/powerpoint/2010/main" val="385954608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Mano\Desktop\Hiba WebServices\Step3\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806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Mano\Desktop\Hiba WebServices\Step3\1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09356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Mano\Desktop\Hiba WebServices\Step3\1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213951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Mano\Desktop\Hiba WebServices\Step3\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33125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2" descr="C:\Users\Mano\Desktop\Hiba WebServices\Step3\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43927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C:\Users\Mano\Desktop\Hiba WebServices\Step3\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686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descr="C:\Users\Mano\Desktop\Hiba WebServices\Step3\1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9401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Mano\Desktop\Hiba WebServices\Step3\2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281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Mano\Desktop\Hiba WebServices\Step3\2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506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1" name="Picture 3" descr="C:\Users\Mano\Desktop\Hiba WebServices\Step3\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141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Explanation what is WS</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A directory called </a:t>
            </a:r>
            <a:r>
              <a:rPr lang="en-US" dirty="0">
                <a:hlinkClick r:id="rId2" tooltip="Universal Description Discovery and Integration"/>
              </a:rPr>
              <a:t>UDDI</a:t>
            </a:r>
            <a:r>
              <a:rPr lang="en-US" dirty="0"/>
              <a:t> (Universal Description, Discovery and Integration) defines which software system should be contacted for which type of data. So when one software system needs one particular report/data, it would go to the UDDI and find out which other system it can contact for receiving that data. Once the software system finds out which other system it should contact, it would then contact that system using a special protocol called </a:t>
            </a:r>
            <a:r>
              <a:rPr lang="en-US" dirty="0">
                <a:hlinkClick r:id="rId3" tooltip="SOAP"/>
              </a:rPr>
              <a:t>SOAP</a:t>
            </a:r>
            <a:r>
              <a:rPr lang="en-US" dirty="0"/>
              <a:t> (Simple Object Access Protocol). The service provider system would first validate the data request by referring to the WSDL file, and then process the request and send the data under the SOAP protocol</a:t>
            </a:r>
          </a:p>
        </p:txBody>
      </p:sp>
    </p:spTree>
    <p:extLst>
      <p:ext uri="{BB962C8B-B14F-4D97-AF65-F5344CB8AC3E}">
        <p14:creationId xmlns:p14="http://schemas.microsoft.com/office/powerpoint/2010/main" val="26471885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Mano\Desktop\Hiba WebServices\Step3\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125551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Users\Mano\Desktop\Hiba WebServices\Step3\2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19613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Users\Mano\Desktop\ManalWebService\step3\2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37466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Mano\Desktop\ManalWebService\step3\2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2092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3"/>
          </a:lnRef>
          <a:fillRef idx="3">
            <a:schemeClr val="accent3"/>
          </a:fillRef>
          <a:effectRef idx="3">
            <a:schemeClr val="accent3"/>
          </a:effectRef>
          <a:fontRef idx="minor">
            <a:schemeClr val="lt1"/>
          </a:fontRef>
        </p:style>
        <p:txBody>
          <a:bodyPr/>
          <a:lstStyle/>
          <a:p>
            <a:r>
              <a:rPr lang="en-US" dirty="0" smtClean="0"/>
              <a:t>Abbreviation  term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7132515"/>
              </p:ext>
            </p:extLst>
          </p:nvPr>
        </p:nvGraphicFramePr>
        <p:xfrm>
          <a:off x="457200" y="1600200"/>
          <a:ext cx="8229600" cy="4719320"/>
        </p:xfrm>
        <a:graphic>
          <a:graphicData uri="http://schemas.openxmlformats.org/drawingml/2006/table">
            <a:tbl>
              <a:tblPr firstRow="1" bandRow="1">
                <a:tableStyleId>{5C22544A-7EE6-4342-B048-85BDC9FD1C3A}</a:tableStyleId>
              </a:tblPr>
              <a:tblGrid>
                <a:gridCol w="2057400"/>
                <a:gridCol w="6172200"/>
              </a:tblGrid>
              <a:tr h="370840">
                <a:tc>
                  <a:txBody>
                    <a:bodyPr/>
                    <a:lstStyle/>
                    <a:p>
                      <a:r>
                        <a:rPr lang="en-US" dirty="0" smtClean="0"/>
                        <a:t>Abbreviation  term  related</a:t>
                      </a:r>
                      <a:r>
                        <a:rPr lang="en-US" baseline="0" dirty="0" smtClean="0"/>
                        <a:t> web service </a:t>
                      </a:r>
                      <a:endParaRPr lang="en-US" dirty="0"/>
                    </a:p>
                  </a:txBody>
                  <a:tcPr/>
                </a:tc>
                <a:tc>
                  <a:txBody>
                    <a:bodyPr/>
                    <a:lstStyle/>
                    <a:p>
                      <a:r>
                        <a:rPr lang="en-US" dirty="0" smtClean="0"/>
                        <a:t>Meaning </a:t>
                      </a:r>
                      <a:endParaRPr lang="en-US" dirty="0"/>
                    </a:p>
                  </a:txBody>
                  <a:tcPr/>
                </a:tc>
              </a:tr>
              <a:tr h="370840">
                <a:tc>
                  <a:txBody>
                    <a:bodyPr/>
                    <a:lstStyle/>
                    <a:p>
                      <a:r>
                        <a:rPr lang="en-US" dirty="0" smtClean="0"/>
                        <a:t>SOAP</a:t>
                      </a:r>
                      <a:endParaRPr lang="en-US" dirty="0"/>
                    </a:p>
                  </a:txBody>
                  <a:tcPr/>
                </a:tc>
                <a:tc>
                  <a:txBody>
                    <a:bodyPr/>
                    <a:lstStyle/>
                    <a:p>
                      <a:r>
                        <a:rPr lang="en-US" dirty="0" smtClean="0"/>
                        <a:t>Simple Object Access Protocol</a:t>
                      </a:r>
                      <a:endParaRPr lang="en-US" dirty="0"/>
                    </a:p>
                  </a:txBody>
                  <a:tcPr/>
                </a:tc>
              </a:tr>
              <a:tr h="370840">
                <a:tc>
                  <a:txBody>
                    <a:bodyPr/>
                    <a:lstStyle/>
                    <a:p>
                      <a:r>
                        <a:rPr lang="en-US" dirty="0" smtClean="0"/>
                        <a:t>REST</a:t>
                      </a:r>
                      <a:endParaRPr lang="en-US" dirty="0"/>
                    </a:p>
                  </a:txBody>
                  <a:tcPr/>
                </a:tc>
                <a:tc>
                  <a:txBody>
                    <a:bodyPr/>
                    <a:lstStyle/>
                    <a:p>
                      <a:r>
                        <a:rPr lang="en-US" dirty="0" smtClean="0">
                          <a:hlinkClick r:id="rId2" tooltip="Representational state transfer"/>
                        </a:rPr>
                        <a:t>representational state transfer</a:t>
                      </a:r>
                      <a:endParaRPr lang="en-US" dirty="0"/>
                    </a:p>
                  </a:txBody>
                  <a:tcPr/>
                </a:tc>
              </a:tr>
              <a:tr h="370840">
                <a:tc>
                  <a:txBody>
                    <a:bodyPr/>
                    <a:lstStyle/>
                    <a:p>
                      <a:r>
                        <a:rPr lang="en-US" dirty="0" smtClean="0"/>
                        <a:t>WSDL</a:t>
                      </a:r>
                      <a:endParaRPr lang="en-US" dirty="0"/>
                    </a:p>
                  </a:txBody>
                  <a:tcPr/>
                </a:tc>
                <a:tc>
                  <a:txBody>
                    <a:bodyPr/>
                    <a:lstStyle/>
                    <a:p>
                      <a:r>
                        <a:rPr lang="en-US" dirty="0" smtClean="0"/>
                        <a:t>Web Services Description Language</a:t>
                      </a:r>
                      <a:endParaRPr lang="en-US" dirty="0"/>
                    </a:p>
                  </a:txBody>
                  <a:tcPr/>
                </a:tc>
              </a:tr>
              <a:tr h="370840">
                <a:tc>
                  <a:txBody>
                    <a:bodyPr/>
                    <a:lstStyle/>
                    <a:p>
                      <a:r>
                        <a:rPr lang="en-US" dirty="0" smtClean="0"/>
                        <a:t>XINS</a:t>
                      </a:r>
                      <a:endParaRPr lang="en-US" dirty="0"/>
                    </a:p>
                  </a:txBody>
                  <a:tcPr/>
                </a:tc>
                <a:tc>
                  <a:txBody>
                    <a:bodyPr/>
                    <a:lstStyle/>
                    <a:p>
                      <a:r>
                        <a:rPr lang="en-US" dirty="0" smtClean="0">
                          <a:hlinkClick r:id="rId3" tooltip="XML Interface for Network Services"/>
                        </a:rPr>
                        <a:t>XML Interface for Network Services</a:t>
                      </a:r>
                      <a:endParaRPr lang="en-US" dirty="0"/>
                    </a:p>
                  </a:txBody>
                  <a:tcPr/>
                </a:tc>
              </a:tr>
              <a:tr h="370840">
                <a:tc>
                  <a:txBody>
                    <a:bodyPr/>
                    <a:lstStyle/>
                    <a:p>
                      <a:r>
                        <a:rPr lang="en-US" dirty="0" smtClean="0"/>
                        <a:t>WSCL</a:t>
                      </a:r>
                      <a:endParaRPr lang="en-US" dirty="0"/>
                    </a:p>
                  </a:txBody>
                  <a:tcPr/>
                </a:tc>
                <a:tc>
                  <a:txBody>
                    <a:bodyPr/>
                    <a:lstStyle/>
                    <a:p>
                      <a:r>
                        <a:rPr lang="en-US" dirty="0" smtClean="0">
                          <a:hlinkClick r:id="rId4" tooltip="Web Services Conversation Language"/>
                        </a:rPr>
                        <a:t>Web Services Conversation Language</a:t>
                      </a:r>
                      <a:endParaRPr lang="en-US" dirty="0"/>
                    </a:p>
                  </a:txBody>
                  <a:tcPr/>
                </a:tc>
              </a:tr>
              <a:tr h="370840">
                <a:tc>
                  <a:txBody>
                    <a:bodyPr/>
                    <a:lstStyle/>
                    <a:p>
                      <a:r>
                        <a:rPr lang="en-US" dirty="0" smtClean="0"/>
                        <a:t>WSFL</a:t>
                      </a:r>
                      <a:endParaRPr lang="en-US" dirty="0"/>
                    </a:p>
                  </a:txBody>
                  <a:tcPr/>
                </a:tc>
                <a:tc>
                  <a:txBody>
                    <a:bodyPr/>
                    <a:lstStyle/>
                    <a:p>
                      <a:r>
                        <a:rPr lang="en-US" dirty="0" smtClean="0">
                          <a:hlinkClick r:id="rId5" tooltip="Web Services Flow Language"/>
                        </a:rPr>
                        <a:t>Web Services Flow Language</a:t>
                      </a:r>
                      <a:endParaRPr lang="en-US" dirty="0"/>
                    </a:p>
                  </a:txBody>
                  <a:tcPr/>
                </a:tc>
              </a:tr>
              <a:tr h="370840">
                <a:tc>
                  <a:txBody>
                    <a:bodyPr/>
                    <a:lstStyle/>
                    <a:p>
                      <a:r>
                        <a:rPr lang="en-US" dirty="0" smtClean="0"/>
                        <a:t>RPC</a:t>
                      </a:r>
                      <a:endParaRPr lang="en-US" dirty="0"/>
                    </a:p>
                  </a:txBody>
                  <a:tcPr/>
                </a:tc>
                <a:tc>
                  <a:txBody>
                    <a:bodyPr/>
                    <a:lstStyle/>
                    <a:p>
                      <a:r>
                        <a:rPr lang="en-US" dirty="0" smtClean="0"/>
                        <a:t>Remote Procedure Call</a:t>
                      </a:r>
                      <a:endParaRPr lang="en-US" dirty="0"/>
                    </a:p>
                  </a:txBody>
                  <a:tcPr/>
                </a:tc>
              </a:tr>
              <a:tr h="370840">
                <a:tc>
                  <a:txBody>
                    <a:bodyPr/>
                    <a:lstStyle/>
                    <a:p>
                      <a:r>
                        <a:rPr lang="en-US" dirty="0" smtClean="0"/>
                        <a:t>SWSDL</a:t>
                      </a:r>
                      <a:endParaRPr lang="en-US" dirty="0"/>
                    </a:p>
                  </a:txBody>
                  <a:tcPr/>
                </a:tc>
                <a:tc>
                  <a:txBody>
                    <a:bodyPr/>
                    <a:lstStyle/>
                    <a:p>
                      <a:r>
                        <a:rPr lang="en-US" dirty="0" smtClean="0"/>
                        <a:t>Subset  </a:t>
                      </a:r>
                      <a:r>
                        <a:rPr lang="en-US" dirty="0" smtClean="0"/>
                        <a:t>WSDL</a:t>
                      </a:r>
                      <a:endParaRPr lang="en-US" dirty="0"/>
                    </a:p>
                  </a:txBody>
                  <a:tcPr/>
                </a:tc>
              </a:tr>
              <a:tr h="370840">
                <a:tc>
                  <a:txBody>
                    <a:bodyPr/>
                    <a:lstStyle/>
                    <a:p>
                      <a:r>
                        <a:rPr lang="en-US" b="1" dirty="0" smtClean="0"/>
                        <a:t>AWS</a:t>
                      </a:r>
                      <a:endParaRPr lang="en-US" dirty="0"/>
                    </a:p>
                  </a:txBody>
                  <a:tcPr/>
                </a:tc>
                <a:tc>
                  <a:txBody>
                    <a:bodyPr/>
                    <a:lstStyle/>
                    <a:p>
                      <a:r>
                        <a:rPr lang="en-US" b="1" dirty="0" smtClean="0"/>
                        <a:t>Autonomous Web Services</a:t>
                      </a:r>
                      <a:r>
                        <a:rPr lang="en-US" dirty="0" smtClean="0"/>
                        <a:t> </a:t>
                      </a:r>
                      <a:endParaRPr lang="en-US" dirty="0"/>
                    </a:p>
                  </a:txBody>
                  <a:tcPr/>
                </a:tc>
              </a:tr>
              <a:tr h="370840">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36522356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a:t>
            </a:r>
            <a:endParaRPr lang="en-US" dirty="0"/>
          </a:p>
        </p:txBody>
      </p:sp>
      <p:sp>
        <p:nvSpPr>
          <p:cNvPr id="3" name="Content Placeholder 2"/>
          <p:cNvSpPr>
            <a:spLocks noGrp="1"/>
          </p:cNvSpPr>
          <p:nvPr>
            <p:ph idx="1"/>
          </p:nvPr>
        </p:nvSpPr>
        <p:spPr/>
        <p:txBody>
          <a:bodyPr/>
          <a:lstStyle/>
          <a:p>
            <a:pPr marL="0" indent="0">
              <a:buNone/>
            </a:pPr>
            <a:r>
              <a:rPr lang="en-US" dirty="0"/>
              <a:t>https://en.wikipedia.org/wiki/Web_service</a:t>
            </a:r>
          </a:p>
          <a:p>
            <a:pPr marL="0" indent="0">
              <a:buNone/>
            </a:pPr>
            <a:endParaRPr lang="en-US" dirty="0"/>
          </a:p>
        </p:txBody>
      </p:sp>
    </p:spTree>
    <p:extLst>
      <p:ext uri="{BB962C8B-B14F-4D97-AF65-F5344CB8AC3E}">
        <p14:creationId xmlns:p14="http://schemas.microsoft.com/office/powerpoint/2010/main" val="3473979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SOAP,WSDL,UDDI and XML</a:t>
            </a:r>
            <a:endParaRPr lang="en-US" dirty="0"/>
          </a:p>
        </p:txBody>
      </p:sp>
      <p:pic>
        <p:nvPicPr>
          <p:cNvPr id="1026" name="Picture 2" descr="C:\Users\Mano\Desktop\Hiba WebServices\android\WSD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7800" y="1834073"/>
            <a:ext cx="5181600" cy="405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193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Benefit of web service </a:t>
            </a:r>
            <a:endParaRPr lang="en-US" dirty="0"/>
          </a:p>
        </p:txBody>
      </p:sp>
      <p:sp>
        <p:nvSpPr>
          <p:cNvPr id="3" name="Content Placeholder 2"/>
          <p:cNvSpPr>
            <a:spLocks noGrp="1"/>
          </p:cNvSpPr>
          <p:nvPr>
            <p:ph idx="1"/>
          </p:nvPr>
        </p:nvSpPr>
        <p:spPr/>
        <p:txBody>
          <a:bodyPr>
            <a:normAutofit/>
          </a:bodyPr>
          <a:lstStyle/>
          <a:p>
            <a:pPr marL="571500" indent="-571500">
              <a:buFont typeface="+mj-lt"/>
              <a:buAutoNum type="romanUcPeriod"/>
            </a:pPr>
            <a:r>
              <a:rPr lang="en-US" dirty="0"/>
              <a:t>Different software systems often need to exchange data with each other, and a Web service is a method of communication that allows two software systems to exchange this data over the </a:t>
            </a:r>
            <a:r>
              <a:rPr lang="en-US" dirty="0" smtClean="0"/>
              <a:t>internet. The </a:t>
            </a:r>
            <a:r>
              <a:rPr lang="en-US" dirty="0"/>
              <a:t>software system that requests data is called a </a:t>
            </a:r>
            <a:r>
              <a:rPr lang="en-US" i="1" dirty="0"/>
              <a:t>service requester</a:t>
            </a:r>
            <a:r>
              <a:rPr lang="en-US" dirty="0"/>
              <a:t>, whereas the software system that would process the request and provide the data is called a </a:t>
            </a:r>
            <a:r>
              <a:rPr lang="en-US" i="1" dirty="0">
                <a:hlinkClick r:id="rId2" tooltip="Service provider"/>
              </a:rPr>
              <a:t>service provider</a:t>
            </a:r>
            <a:r>
              <a:rPr lang="en-US" dirty="0" smtClean="0"/>
              <a:t>.</a:t>
            </a:r>
            <a:endParaRPr lang="en-US" dirty="0"/>
          </a:p>
        </p:txBody>
      </p:sp>
    </p:spTree>
    <p:extLst>
      <p:ext uri="{BB962C8B-B14F-4D97-AF65-F5344CB8AC3E}">
        <p14:creationId xmlns:p14="http://schemas.microsoft.com/office/powerpoint/2010/main" val="26210602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Benefit of web service </a:t>
            </a:r>
            <a:endParaRPr lang="en-US" dirty="0"/>
          </a:p>
        </p:txBody>
      </p:sp>
      <p:sp>
        <p:nvSpPr>
          <p:cNvPr id="3" name="Content Placeholder 2"/>
          <p:cNvSpPr>
            <a:spLocks noGrp="1"/>
          </p:cNvSpPr>
          <p:nvPr>
            <p:ph idx="1"/>
          </p:nvPr>
        </p:nvSpPr>
        <p:spPr/>
        <p:txBody>
          <a:bodyPr/>
          <a:lstStyle/>
          <a:p>
            <a:pPr marL="0" indent="0">
              <a:buNone/>
            </a:pPr>
            <a:r>
              <a:rPr lang="en-US" dirty="0"/>
              <a:t>II. Different software may use different programming languages, and hence there is a need for a method of data exchange that doesn't depend upon a particular programming language. Most types of software can, however, interpret XML tags. Thus, Web services can use XML files for data exchange</a:t>
            </a:r>
          </a:p>
        </p:txBody>
      </p:sp>
    </p:spTree>
    <p:extLst>
      <p:ext uri="{BB962C8B-B14F-4D97-AF65-F5344CB8AC3E}">
        <p14:creationId xmlns:p14="http://schemas.microsoft.com/office/powerpoint/2010/main" val="13314979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What is Soa</a:t>
            </a:r>
            <a:r>
              <a:rPr lang="en-US" dirty="0"/>
              <a:t>p</a:t>
            </a:r>
          </a:p>
        </p:txBody>
      </p:sp>
      <p:sp>
        <p:nvSpPr>
          <p:cNvPr id="3" name="Content Placeholder 2"/>
          <p:cNvSpPr>
            <a:spLocks noGrp="1"/>
          </p:cNvSpPr>
          <p:nvPr>
            <p:ph idx="1"/>
          </p:nvPr>
        </p:nvSpPr>
        <p:spPr/>
        <p:txBody>
          <a:bodyPr>
            <a:normAutofit fontScale="92500" lnSpcReduction="10000"/>
          </a:bodyPr>
          <a:lstStyle/>
          <a:p>
            <a:pPr marL="0" indent="0" algn="just">
              <a:buNone/>
            </a:pPr>
            <a:r>
              <a:rPr lang="en-US" b="1" dirty="0"/>
              <a:t>SOAP</a:t>
            </a:r>
            <a:r>
              <a:rPr lang="en-US" dirty="0"/>
              <a:t> (</a:t>
            </a:r>
            <a:r>
              <a:rPr lang="en-US" b="1" dirty="0"/>
              <a:t>Simple Object Access Protocol</a:t>
            </a:r>
            <a:r>
              <a:rPr lang="en-US" dirty="0"/>
              <a:t>) is a </a:t>
            </a:r>
            <a:r>
              <a:rPr lang="en-US" dirty="0">
                <a:hlinkClick r:id="rId2" tooltip="Protocol (computing)"/>
              </a:rPr>
              <a:t>protocol</a:t>
            </a:r>
            <a:r>
              <a:rPr lang="en-US" dirty="0"/>
              <a:t> specification for exchanging structured information in the implementation of </a:t>
            </a:r>
            <a:r>
              <a:rPr lang="en-US" dirty="0">
                <a:hlinkClick r:id="rId3" tooltip="Web service"/>
              </a:rPr>
              <a:t>web services</a:t>
            </a:r>
            <a:r>
              <a:rPr lang="en-US" dirty="0"/>
              <a:t> in </a:t>
            </a:r>
            <a:r>
              <a:rPr lang="en-US" dirty="0">
                <a:hlinkClick r:id="rId4" tooltip="Computer network"/>
              </a:rPr>
              <a:t>computer networks</a:t>
            </a:r>
            <a:r>
              <a:rPr lang="en-US" dirty="0"/>
              <a:t>. Its purpose is to induce </a:t>
            </a:r>
            <a:r>
              <a:rPr lang="en-US" dirty="0">
                <a:hlinkClick r:id="rId5" tooltip="Extensibility"/>
              </a:rPr>
              <a:t>extensibility</a:t>
            </a:r>
            <a:r>
              <a:rPr lang="en-US" dirty="0"/>
              <a:t>, </a:t>
            </a:r>
            <a:r>
              <a:rPr lang="en-US" dirty="0">
                <a:hlinkClick r:id="rId6" tooltip="Neutrality (philosophy)"/>
              </a:rPr>
              <a:t>neutrality</a:t>
            </a:r>
            <a:r>
              <a:rPr lang="en-US" dirty="0"/>
              <a:t> and independence. It uses </a:t>
            </a:r>
            <a:r>
              <a:rPr lang="en-US" dirty="0">
                <a:hlinkClick r:id="rId7" tooltip="XML Information Set"/>
              </a:rPr>
              <a:t>XML Information Set</a:t>
            </a:r>
            <a:r>
              <a:rPr lang="en-US" dirty="0"/>
              <a:t> for its </a:t>
            </a:r>
            <a:r>
              <a:rPr lang="en-US" dirty="0">
                <a:hlinkClick r:id="rId8" tooltip="Message format"/>
              </a:rPr>
              <a:t>message format</a:t>
            </a:r>
            <a:r>
              <a:rPr lang="en-US" dirty="0"/>
              <a:t>, and relies on </a:t>
            </a:r>
            <a:r>
              <a:rPr lang="en-US" dirty="0">
                <a:hlinkClick r:id="rId9" tooltip="Application layer"/>
              </a:rPr>
              <a:t>application layer</a:t>
            </a:r>
            <a:r>
              <a:rPr lang="en-US" dirty="0"/>
              <a:t> protocols, most often </a:t>
            </a:r>
            <a:r>
              <a:rPr lang="en-US" dirty="0">
                <a:hlinkClick r:id="rId10" tooltip="Hypertext Transfer Protocol"/>
              </a:rPr>
              <a:t>Hypertext Transfer Protocol</a:t>
            </a:r>
            <a:r>
              <a:rPr lang="en-US" dirty="0"/>
              <a:t> (HTTP) or </a:t>
            </a:r>
            <a:r>
              <a:rPr lang="en-US" dirty="0">
                <a:hlinkClick r:id="rId11" tooltip="Simple Mail Transfer Protocol"/>
              </a:rPr>
              <a:t>Simple Mail Transfer Protocol</a:t>
            </a:r>
            <a:r>
              <a:rPr lang="en-US" dirty="0"/>
              <a:t> (SMTP), for message negotiation and </a:t>
            </a:r>
            <a:r>
              <a:rPr lang="en-US" dirty="0" smtClean="0"/>
              <a:t>transmission.</a:t>
            </a:r>
            <a:endParaRPr lang="en-US" dirty="0"/>
          </a:p>
        </p:txBody>
      </p:sp>
    </p:spTree>
    <p:extLst>
      <p:ext uri="{BB962C8B-B14F-4D97-AF65-F5344CB8AC3E}">
        <p14:creationId xmlns:p14="http://schemas.microsoft.com/office/powerpoint/2010/main" val="3217487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SOAP con..</a:t>
            </a:r>
            <a:endParaRPr lang="en-US" dirty="0"/>
          </a:p>
        </p:txBody>
      </p:sp>
      <p:sp>
        <p:nvSpPr>
          <p:cNvPr id="3" name="Content Placeholder 2"/>
          <p:cNvSpPr>
            <a:spLocks noGrp="1"/>
          </p:cNvSpPr>
          <p:nvPr>
            <p:ph idx="1"/>
          </p:nvPr>
        </p:nvSpPr>
        <p:spPr/>
        <p:txBody>
          <a:bodyPr>
            <a:normAutofit lnSpcReduction="10000"/>
          </a:bodyPr>
          <a:lstStyle/>
          <a:p>
            <a:pPr marL="0" indent="0" algn="just">
              <a:buNone/>
            </a:pPr>
            <a:r>
              <a:rPr lang="en-US" dirty="0"/>
              <a:t>SOAP provides the Messaging Protocol layer of a </a:t>
            </a:r>
            <a:r>
              <a:rPr lang="en-US" dirty="0">
                <a:hlinkClick r:id="rId2" tooltip="Web services protocol stack"/>
              </a:rPr>
              <a:t>web services protocol stack</a:t>
            </a:r>
            <a:r>
              <a:rPr lang="en-US" dirty="0"/>
              <a:t> for web services. It is XML-based protocol consisting of three parts:</a:t>
            </a:r>
          </a:p>
          <a:p>
            <a:pPr algn="just">
              <a:buFont typeface="Wingdings" pitchFamily="2" charset="2"/>
              <a:buChar char="§"/>
            </a:pPr>
            <a:r>
              <a:rPr lang="en-US" dirty="0">
                <a:solidFill>
                  <a:srgbClr val="00B050"/>
                </a:solidFill>
              </a:rPr>
              <a:t>an envelope, which defines the message </a:t>
            </a:r>
            <a:r>
              <a:rPr lang="en-US" dirty="0" smtClean="0">
                <a:solidFill>
                  <a:srgbClr val="00B050"/>
                </a:solidFill>
              </a:rPr>
              <a:t>structure</a:t>
            </a:r>
            <a:r>
              <a:rPr lang="en-US" baseline="30000" dirty="0">
                <a:solidFill>
                  <a:srgbClr val="00B050"/>
                </a:solidFill>
              </a:rPr>
              <a:t> </a:t>
            </a:r>
            <a:r>
              <a:rPr lang="en-US" dirty="0" smtClean="0">
                <a:solidFill>
                  <a:srgbClr val="00B050"/>
                </a:solidFill>
              </a:rPr>
              <a:t>and </a:t>
            </a:r>
            <a:r>
              <a:rPr lang="en-US" dirty="0">
                <a:solidFill>
                  <a:srgbClr val="00B050"/>
                </a:solidFill>
              </a:rPr>
              <a:t>how to process it</a:t>
            </a:r>
          </a:p>
          <a:p>
            <a:pPr algn="just">
              <a:buFont typeface="Wingdings" pitchFamily="2" charset="2"/>
              <a:buChar char="§"/>
            </a:pPr>
            <a:r>
              <a:rPr lang="en-US" dirty="0">
                <a:solidFill>
                  <a:srgbClr val="00B050"/>
                </a:solidFill>
              </a:rPr>
              <a:t>a set of encoding rules for expressing instances of application-defined </a:t>
            </a:r>
            <a:r>
              <a:rPr lang="en-US" dirty="0" smtClean="0">
                <a:solidFill>
                  <a:srgbClr val="00B050"/>
                </a:solidFill>
              </a:rPr>
              <a:t>data types</a:t>
            </a:r>
            <a:endParaRPr lang="en-US" dirty="0">
              <a:solidFill>
                <a:srgbClr val="00B050"/>
              </a:solidFill>
            </a:endParaRPr>
          </a:p>
          <a:p>
            <a:pPr algn="just">
              <a:buFont typeface="Wingdings" pitchFamily="2" charset="2"/>
              <a:buChar char="§"/>
            </a:pPr>
            <a:r>
              <a:rPr lang="en-US" dirty="0">
                <a:solidFill>
                  <a:srgbClr val="00B050"/>
                </a:solidFill>
              </a:rPr>
              <a:t>a convention for representing procedure calls and responses</a:t>
            </a:r>
          </a:p>
          <a:p>
            <a:pPr marL="0" indent="0">
              <a:buNone/>
            </a:pPr>
            <a:endParaRPr lang="en-US" dirty="0"/>
          </a:p>
        </p:txBody>
      </p:sp>
    </p:spTree>
    <p:extLst>
      <p:ext uri="{BB962C8B-B14F-4D97-AF65-F5344CB8AC3E}">
        <p14:creationId xmlns:p14="http://schemas.microsoft.com/office/powerpoint/2010/main" val="1023113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a:t>SOAP has three major characteristics</a:t>
            </a:r>
          </a:p>
        </p:txBody>
      </p:sp>
      <p:sp>
        <p:nvSpPr>
          <p:cNvPr id="3" name="Content Placeholder 2"/>
          <p:cNvSpPr>
            <a:spLocks noGrp="1"/>
          </p:cNvSpPr>
          <p:nvPr>
            <p:ph idx="1"/>
          </p:nvPr>
        </p:nvSpPr>
        <p:spPr/>
        <p:txBody>
          <a:bodyPr/>
          <a:lstStyle/>
          <a:p>
            <a:pPr marL="514350" indent="-514350" algn="just">
              <a:buFont typeface="+mj-lt"/>
              <a:buAutoNum type="arabicPeriod"/>
            </a:pPr>
            <a:r>
              <a:rPr lang="en-US" i="1" dirty="0">
                <a:solidFill>
                  <a:srgbClr val="00B050"/>
                </a:solidFill>
              </a:rPr>
              <a:t>extensibility</a:t>
            </a:r>
            <a:r>
              <a:rPr lang="en-US" dirty="0"/>
              <a:t> (security and WS-routing are among the extensions under development)</a:t>
            </a:r>
          </a:p>
          <a:p>
            <a:pPr marL="514350" indent="-514350" algn="just">
              <a:buFont typeface="+mj-lt"/>
              <a:buAutoNum type="arabicPeriod"/>
            </a:pPr>
            <a:r>
              <a:rPr lang="en-US" i="1" dirty="0">
                <a:solidFill>
                  <a:srgbClr val="00B050"/>
                </a:solidFill>
              </a:rPr>
              <a:t>neutrality</a:t>
            </a:r>
            <a:r>
              <a:rPr lang="en-US" dirty="0"/>
              <a:t> (SOAP can operate over any protocol such as </a:t>
            </a:r>
            <a:r>
              <a:rPr lang="en-US" dirty="0">
                <a:hlinkClick r:id="rId2" tooltip="HTTP"/>
              </a:rPr>
              <a:t>HTTP</a:t>
            </a:r>
            <a:r>
              <a:rPr lang="en-US" dirty="0"/>
              <a:t>, </a:t>
            </a:r>
            <a:r>
              <a:rPr lang="en-US" dirty="0">
                <a:hlinkClick r:id="rId3" tooltip="SMTP"/>
              </a:rPr>
              <a:t>SMTP</a:t>
            </a:r>
            <a:r>
              <a:rPr lang="en-US" dirty="0"/>
              <a:t>, </a:t>
            </a:r>
            <a:r>
              <a:rPr lang="en-US" dirty="0">
                <a:hlinkClick r:id="rId4" tooltip="Transmission Control Protocol"/>
              </a:rPr>
              <a:t>TCP</a:t>
            </a:r>
            <a:r>
              <a:rPr lang="en-US" dirty="0"/>
              <a:t>, </a:t>
            </a:r>
            <a:r>
              <a:rPr lang="en-US" dirty="0">
                <a:hlinkClick r:id="rId5" tooltip="SOAP-over-UDP"/>
              </a:rPr>
              <a:t>UDP</a:t>
            </a:r>
            <a:r>
              <a:rPr lang="en-US" dirty="0"/>
              <a:t>, or </a:t>
            </a:r>
            <a:r>
              <a:rPr lang="en-US" dirty="0">
                <a:hlinkClick r:id="rId6" tooltip="Java Message Service"/>
              </a:rPr>
              <a:t>JMS</a:t>
            </a:r>
            <a:r>
              <a:rPr lang="en-US" dirty="0"/>
              <a:t>)</a:t>
            </a:r>
          </a:p>
          <a:p>
            <a:pPr marL="514350" indent="-514350" algn="just">
              <a:buFont typeface="+mj-lt"/>
              <a:buAutoNum type="arabicPeriod"/>
            </a:pPr>
            <a:r>
              <a:rPr lang="en-US" i="1" dirty="0">
                <a:solidFill>
                  <a:srgbClr val="00B050"/>
                </a:solidFill>
              </a:rPr>
              <a:t>independence</a:t>
            </a:r>
            <a:r>
              <a:rPr lang="en-US" dirty="0"/>
              <a:t> (SOAP allows for any </a:t>
            </a:r>
            <a:r>
              <a:rPr lang="en-US" dirty="0">
                <a:hlinkClick r:id="rId7" tooltip="Programming model"/>
              </a:rPr>
              <a:t>programming model</a:t>
            </a:r>
            <a:r>
              <a:rPr lang="en-US" dirty="0"/>
              <a:t>)</a:t>
            </a:r>
          </a:p>
          <a:p>
            <a:pPr marL="0" indent="0">
              <a:buNone/>
            </a:pPr>
            <a:endParaRPr lang="en-US" dirty="0"/>
          </a:p>
        </p:txBody>
      </p:sp>
    </p:spTree>
    <p:extLst>
      <p:ext uri="{BB962C8B-B14F-4D97-AF65-F5344CB8AC3E}">
        <p14:creationId xmlns:p14="http://schemas.microsoft.com/office/powerpoint/2010/main" val="7994880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dirty="0"/>
              <a:t>The SOAP architecture consists of several layers of specifications for</a:t>
            </a:r>
          </a:p>
        </p:txBody>
      </p:sp>
      <p:sp>
        <p:nvSpPr>
          <p:cNvPr id="3" name="Content Placeholder 2"/>
          <p:cNvSpPr>
            <a:spLocks noGrp="1"/>
          </p:cNvSpPr>
          <p:nvPr>
            <p:ph idx="1"/>
          </p:nvPr>
        </p:nvSpPr>
        <p:spPr/>
        <p:txBody>
          <a:bodyPr/>
          <a:lstStyle/>
          <a:p>
            <a:pPr marL="514350" indent="-514350">
              <a:buFont typeface="+mj-lt"/>
              <a:buAutoNum type="arabicParenR"/>
            </a:pPr>
            <a:r>
              <a:rPr lang="en-US" dirty="0"/>
              <a:t>message format</a:t>
            </a:r>
          </a:p>
          <a:p>
            <a:pPr marL="514350" indent="-514350">
              <a:buFont typeface="+mj-lt"/>
              <a:buAutoNum type="arabicParenR"/>
            </a:pPr>
            <a:r>
              <a:rPr lang="en-US" dirty="0">
                <a:hlinkClick r:id="rId2" tooltip="Message Exchange Pattern"/>
              </a:rPr>
              <a:t>Message Exchange Patterns</a:t>
            </a:r>
            <a:r>
              <a:rPr lang="en-US" dirty="0"/>
              <a:t> (MEP)</a:t>
            </a:r>
          </a:p>
          <a:p>
            <a:pPr marL="514350" indent="-514350">
              <a:buFont typeface="+mj-lt"/>
              <a:buAutoNum type="arabicParenR"/>
            </a:pPr>
            <a:r>
              <a:rPr lang="en-US" dirty="0"/>
              <a:t>underlying transport protocol bindings</a:t>
            </a:r>
          </a:p>
          <a:p>
            <a:pPr marL="514350" indent="-514350">
              <a:buFont typeface="+mj-lt"/>
              <a:buAutoNum type="arabicParenR"/>
            </a:pPr>
            <a:r>
              <a:rPr lang="en-US" dirty="0"/>
              <a:t>message processing models</a:t>
            </a:r>
          </a:p>
          <a:p>
            <a:pPr marL="514350" indent="-514350">
              <a:buFont typeface="+mj-lt"/>
              <a:buAutoNum type="arabicParenR"/>
            </a:pPr>
            <a:r>
              <a:rPr lang="en-US" dirty="0"/>
              <a:t>protocol extensibility</a:t>
            </a:r>
          </a:p>
          <a:p>
            <a:pPr marL="0" indent="0">
              <a:buNone/>
            </a:pPr>
            <a:endParaRPr lang="en-US" dirty="0"/>
          </a:p>
        </p:txBody>
      </p:sp>
    </p:spTree>
    <p:extLst>
      <p:ext uri="{BB962C8B-B14F-4D97-AF65-F5344CB8AC3E}">
        <p14:creationId xmlns:p14="http://schemas.microsoft.com/office/powerpoint/2010/main" val="33174697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534400" cy="1143000"/>
          </a:xfrm>
        </p:spPr>
        <p:style>
          <a:lnRef idx="2">
            <a:schemeClr val="accent1">
              <a:shade val="50000"/>
            </a:schemeClr>
          </a:lnRef>
          <a:fillRef idx="1">
            <a:schemeClr val="accent1"/>
          </a:fillRef>
          <a:effectRef idx="0">
            <a:schemeClr val="accent1"/>
          </a:effectRef>
          <a:fontRef idx="minor">
            <a:schemeClr val="lt1"/>
          </a:fontRef>
        </p:style>
        <p:txBody>
          <a:bodyPr/>
          <a:lstStyle/>
          <a:p>
            <a:r>
              <a:rPr lang="en-US" dirty="0" smtClean="0"/>
              <a:t>example</a:t>
            </a:r>
            <a:endParaRPr lang="en-US" dirty="0"/>
          </a:p>
        </p:txBody>
      </p:sp>
      <p:pic>
        <p:nvPicPr>
          <p:cNvPr id="2050" name="Picture 2" descr="C:\Users\Mano\Desktop\Hiba WebServices\android\SOAP arche_files\182px-SOAP.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 y="1581150"/>
            <a:ext cx="1733550" cy="34480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no\Desktop\Hiba WebServices\android\SO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7234" y="1676400"/>
            <a:ext cx="6545766"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92501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o\Desktop\Hiba WebServices\android\سبحان الله.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1759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b="1" dirty="0"/>
              <a:t>Protocol Concepts</a:t>
            </a:r>
            <a:br>
              <a:rPr lang="en-US" b="1" dirty="0"/>
            </a:br>
            <a:endParaRPr lang="en-US" dirty="0"/>
          </a:p>
        </p:txBody>
      </p:sp>
      <p:sp>
        <p:nvSpPr>
          <p:cNvPr id="3" name="Content Placeholder 2"/>
          <p:cNvSpPr>
            <a:spLocks noGrp="1"/>
          </p:cNvSpPr>
          <p:nvPr>
            <p:ph idx="1"/>
          </p:nvPr>
        </p:nvSpPr>
        <p:spPr>
          <a:xfrm>
            <a:off x="457200" y="1600200"/>
            <a:ext cx="8229600" cy="4800600"/>
          </a:xfrm>
        </p:spPr>
        <p:txBody>
          <a:bodyPr>
            <a:normAutofit fontScale="55000" lnSpcReduction="20000"/>
          </a:bodyPr>
          <a:lstStyle/>
          <a:p>
            <a:pPr algn="just"/>
            <a:r>
              <a:rPr lang="en-US" b="1" dirty="0">
                <a:solidFill>
                  <a:srgbClr val="00B050"/>
                </a:solidFill>
              </a:rPr>
              <a:t>SOAP</a:t>
            </a:r>
            <a:r>
              <a:rPr lang="en-US" dirty="0"/>
              <a:t>: The set of rules formalizing and governing the format and processing rules for information exchanged between a SOAP sender and a SOAP receiver. </a:t>
            </a:r>
            <a:endParaRPr lang="en-US" dirty="0" smtClean="0"/>
          </a:p>
          <a:p>
            <a:pPr algn="just"/>
            <a:r>
              <a:rPr lang="en-US" b="1" dirty="0" smtClean="0">
                <a:solidFill>
                  <a:srgbClr val="00B050"/>
                </a:solidFill>
              </a:rPr>
              <a:t>SOAP </a:t>
            </a:r>
            <a:r>
              <a:rPr lang="en-US" b="1" dirty="0">
                <a:solidFill>
                  <a:srgbClr val="00B050"/>
                </a:solidFill>
              </a:rPr>
              <a:t>Nodes</a:t>
            </a:r>
            <a:r>
              <a:rPr lang="en-US" dirty="0"/>
              <a:t>: These are physical/logical machines with processing units which are used to transmit/forward, receive and process SOAP messages. These are analogous to </a:t>
            </a:r>
            <a:r>
              <a:rPr lang="en-US" dirty="0">
                <a:hlinkClick r:id="rId2" tooltip="Node (networking)"/>
              </a:rPr>
              <a:t>Node (networking</a:t>
            </a:r>
            <a:r>
              <a:rPr lang="en-US" dirty="0" smtClean="0">
                <a:hlinkClick r:id="rId2" tooltip="Node (networking)"/>
              </a:rPr>
              <a:t>)</a:t>
            </a:r>
            <a:r>
              <a:rPr lang="en-US" dirty="0" smtClean="0"/>
              <a:t>.</a:t>
            </a:r>
          </a:p>
          <a:p>
            <a:pPr algn="just"/>
            <a:r>
              <a:rPr lang="en-US" dirty="0" smtClean="0"/>
              <a:t> </a:t>
            </a:r>
            <a:r>
              <a:rPr lang="en-US" b="1" dirty="0">
                <a:solidFill>
                  <a:srgbClr val="00B050"/>
                </a:solidFill>
              </a:rPr>
              <a:t>SOAP Roles</a:t>
            </a:r>
            <a:r>
              <a:rPr lang="en-US" dirty="0"/>
              <a:t>: Over the path of a SOAP message, all nodes assume a specific role. The role of the node defines the action that the node performs on the message it receives. For example, a role "</a:t>
            </a:r>
            <a:r>
              <a:rPr lang="en-US" i="1" dirty="0"/>
              <a:t>none"</a:t>
            </a:r>
            <a:r>
              <a:rPr lang="en-US" dirty="0"/>
              <a:t> means that no node will process the SOAP header in any way and simply transmit the message along its path. </a:t>
            </a:r>
            <a:endParaRPr lang="en-US" dirty="0" smtClean="0"/>
          </a:p>
          <a:p>
            <a:pPr algn="just"/>
            <a:r>
              <a:rPr lang="en-US" b="1" dirty="0" smtClean="0">
                <a:solidFill>
                  <a:srgbClr val="00B050"/>
                </a:solidFill>
              </a:rPr>
              <a:t>SOAP </a:t>
            </a:r>
            <a:r>
              <a:rPr lang="en-US" b="1" dirty="0">
                <a:solidFill>
                  <a:srgbClr val="00B050"/>
                </a:solidFill>
              </a:rPr>
              <a:t>protocol binding</a:t>
            </a:r>
            <a:r>
              <a:rPr lang="en-US" dirty="0"/>
              <a:t> : A SOAP message needs to work in conjunction with other protocols to be transferred over a network. For example, a SOAP message could use </a:t>
            </a:r>
            <a:r>
              <a:rPr lang="en-US" dirty="0">
                <a:hlinkClick r:id="rId3" tooltip="Transmission Control Protocol"/>
              </a:rPr>
              <a:t>TCP</a:t>
            </a:r>
            <a:r>
              <a:rPr lang="en-US" dirty="0"/>
              <a:t> as a lower layer protocol to transfer messages. These bindings are defined in the SOAP protocol binding framework</a:t>
            </a:r>
            <a:r>
              <a:rPr lang="en-US" dirty="0" smtClean="0"/>
              <a:t>.</a:t>
            </a:r>
          </a:p>
          <a:p>
            <a:pPr algn="just"/>
            <a:r>
              <a:rPr lang="en-US" b="1" dirty="0" smtClean="0">
                <a:solidFill>
                  <a:srgbClr val="00B050"/>
                </a:solidFill>
              </a:rPr>
              <a:t>SOAP </a:t>
            </a:r>
            <a:r>
              <a:rPr lang="en-US" b="1" dirty="0">
                <a:solidFill>
                  <a:srgbClr val="00B050"/>
                </a:solidFill>
              </a:rPr>
              <a:t>features</a:t>
            </a:r>
            <a:r>
              <a:rPr lang="en-US" dirty="0"/>
              <a:t>: SOAP provides a messaging framework only. However, it can be extended to add features such as reliability, security etc. There are rules to be followed when adding features to the SOAP framework</a:t>
            </a:r>
            <a:r>
              <a:rPr lang="en-US" dirty="0" smtClean="0"/>
              <a:t>.</a:t>
            </a:r>
          </a:p>
          <a:p>
            <a:pPr algn="just"/>
            <a:r>
              <a:rPr lang="en-US" dirty="0" smtClean="0"/>
              <a:t> </a:t>
            </a:r>
            <a:r>
              <a:rPr lang="en-US" b="1" dirty="0">
                <a:solidFill>
                  <a:srgbClr val="00B050"/>
                </a:solidFill>
              </a:rPr>
              <a:t>SOAP module</a:t>
            </a:r>
            <a:r>
              <a:rPr lang="en-US" dirty="0"/>
              <a:t> : A collection of specifications regarding the semantics of SOAP header to describe any new features being extended upon SOAP. A module needs to realize 0 or more features. SOAP requires modules to adhere to prescribed rules</a:t>
            </a:r>
          </a:p>
        </p:txBody>
      </p:sp>
    </p:spTree>
    <p:extLst>
      <p:ext uri="{BB962C8B-B14F-4D97-AF65-F5344CB8AC3E}">
        <p14:creationId xmlns:p14="http://schemas.microsoft.com/office/powerpoint/2010/main" val="2828622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b="1" dirty="0"/>
              <a:t>Data Encapsulation Concepts</a:t>
            </a:r>
            <a:br>
              <a:rPr lang="en-US" b="1" dirty="0"/>
            </a:br>
            <a:endParaRPr lang="en-US" dirty="0"/>
          </a:p>
        </p:txBody>
      </p:sp>
      <p:sp>
        <p:nvSpPr>
          <p:cNvPr id="3" name="Content Placeholder 2"/>
          <p:cNvSpPr>
            <a:spLocks noGrp="1"/>
          </p:cNvSpPr>
          <p:nvPr>
            <p:ph idx="1"/>
          </p:nvPr>
        </p:nvSpPr>
        <p:spPr/>
        <p:txBody>
          <a:bodyPr>
            <a:normAutofit fontScale="55000" lnSpcReduction="20000"/>
          </a:bodyPr>
          <a:lstStyle/>
          <a:p>
            <a:pPr algn="just"/>
            <a:r>
              <a:rPr lang="en-US" b="1" dirty="0">
                <a:solidFill>
                  <a:srgbClr val="00B050"/>
                </a:solidFill>
              </a:rPr>
              <a:t>SOAP message</a:t>
            </a:r>
            <a:r>
              <a:rPr lang="en-US" dirty="0"/>
              <a:t>: Represents the information being exchanged between 2 soap nodes.</a:t>
            </a:r>
          </a:p>
          <a:p>
            <a:pPr algn="just"/>
            <a:r>
              <a:rPr lang="en-US" b="1" dirty="0">
                <a:solidFill>
                  <a:srgbClr val="00B050"/>
                </a:solidFill>
              </a:rPr>
              <a:t>SOAP envelope</a:t>
            </a:r>
            <a:r>
              <a:rPr lang="en-US" dirty="0"/>
              <a:t> : As per its name, it is the enclosing element of an XML message identifying it as a SOAP message.</a:t>
            </a:r>
          </a:p>
          <a:p>
            <a:pPr algn="just"/>
            <a:r>
              <a:rPr lang="en-US" b="1" dirty="0">
                <a:solidFill>
                  <a:srgbClr val="00B050"/>
                </a:solidFill>
              </a:rPr>
              <a:t>SOAP header block</a:t>
            </a:r>
            <a:r>
              <a:rPr lang="en-US" dirty="0"/>
              <a:t>: A SOAP header can contain more than one of these blocks, each being a discrete computational block within the header. In general, the SOAP </a:t>
            </a:r>
            <a:r>
              <a:rPr lang="en-US" i="1" dirty="0"/>
              <a:t>role</a:t>
            </a:r>
            <a:r>
              <a:rPr lang="en-US" dirty="0"/>
              <a:t> information is used to target nodes on the path. A header block is said to be targeted at a SOAP node if the SOAP role for the header block is the name of a role in which the SOAP node operates. (ex: A SOAP header block with role attribute as </a:t>
            </a:r>
            <a:r>
              <a:rPr lang="en-US" i="1" dirty="0" smtClean="0"/>
              <a:t>ultimate Receiver</a:t>
            </a:r>
            <a:r>
              <a:rPr lang="en-US" dirty="0" smtClean="0"/>
              <a:t> </a:t>
            </a:r>
            <a:r>
              <a:rPr lang="en-US" dirty="0"/>
              <a:t>is targeted only at the destination node which has this role. A role attribute as </a:t>
            </a:r>
            <a:r>
              <a:rPr lang="en-US" i="1" dirty="0"/>
              <a:t>next</a:t>
            </a:r>
            <a:r>
              <a:rPr lang="en-US" dirty="0"/>
              <a:t> is targets each intermediary as well as the destination node.)</a:t>
            </a:r>
          </a:p>
          <a:p>
            <a:pPr algn="just"/>
            <a:r>
              <a:rPr lang="en-US" b="1" dirty="0">
                <a:solidFill>
                  <a:srgbClr val="00B050"/>
                </a:solidFill>
              </a:rPr>
              <a:t>SOAP header</a:t>
            </a:r>
            <a:r>
              <a:rPr lang="en-US" dirty="0"/>
              <a:t> : A collection of one or more header blocks targeted at each SOAP receiver.</a:t>
            </a:r>
          </a:p>
          <a:p>
            <a:pPr algn="just"/>
            <a:r>
              <a:rPr lang="en-US" b="1" dirty="0">
                <a:solidFill>
                  <a:srgbClr val="00B050"/>
                </a:solidFill>
              </a:rPr>
              <a:t>SOAP body</a:t>
            </a:r>
            <a:r>
              <a:rPr lang="en-US" dirty="0">
                <a:solidFill>
                  <a:srgbClr val="00B050"/>
                </a:solidFill>
              </a:rPr>
              <a:t> </a:t>
            </a:r>
            <a:r>
              <a:rPr lang="en-US" dirty="0"/>
              <a:t>: Contains the body of the message intended for the SOAP receiver. The interpretation and processing of SOAP body is defined by header blocks.</a:t>
            </a:r>
          </a:p>
          <a:p>
            <a:pPr algn="just"/>
            <a:r>
              <a:rPr lang="en-US" b="1" dirty="0">
                <a:solidFill>
                  <a:srgbClr val="00B050"/>
                </a:solidFill>
              </a:rPr>
              <a:t>SOAP fault</a:t>
            </a:r>
            <a:r>
              <a:rPr lang="en-US" dirty="0"/>
              <a:t>: In case a SOAP node fails to process a SOAP message, it adds the fault information to the SOAP fault element. This element is contained within the SOAP body as a child element.</a:t>
            </a:r>
          </a:p>
          <a:p>
            <a:pPr marL="0" indent="0">
              <a:buNone/>
            </a:pPr>
            <a:endParaRPr lang="en-US" dirty="0"/>
          </a:p>
        </p:txBody>
      </p:sp>
    </p:spTree>
    <p:extLst>
      <p:ext uri="{BB962C8B-B14F-4D97-AF65-F5344CB8AC3E}">
        <p14:creationId xmlns:p14="http://schemas.microsoft.com/office/powerpoint/2010/main" val="25059820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r>
              <a:rPr lang="en-US" b="1" dirty="0"/>
              <a:t>Message Sender and Receiver </a:t>
            </a:r>
            <a:r>
              <a:rPr lang="en-US" b="1" dirty="0" smtClean="0"/>
              <a:t>Concepts</a:t>
            </a:r>
            <a:endParaRPr lang="en-US" dirty="0"/>
          </a:p>
        </p:txBody>
      </p:sp>
      <p:sp>
        <p:nvSpPr>
          <p:cNvPr id="3" name="Content Placeholder 2"/>
          <p:cNvSpPr>
            <a:spLocks noGrp="1"/>
          </p:cNvSpPr>
          <p:nvPr>
            <p:ph idx="1"/>
          </p:nvPr>
        </p:nvSpPr>
        <p:spPr/>
        <p:txBody>
          <a:bodyPr>
            <a:normAutofit fontScale="70000" lnSpcReduction="20000"/>
          </a:bodyPr>
          <a:lstStyle/>
          <a:p>
            <a:pPr marL="0" indent="0" algn="just">
              <a:buNone/>
            </a:pPr>
            <a:r>
              <a:rPr lang="en-US" b="1" dirty="0">
                <a:solidFill>
                  <a:srgbClr val="00B050"/>
                </a:solidFill>
              </a:rPr>
              <a:t>SOAP sender</a:t>
            </a:r>
            <a:r>
              <a:rPr lang="en-US" dirty="0"/>
              <a:t>: The node that transmits a SOAP message</a:t>
            </a:r>
            <a:r>
              <a:rPr lang="en-US" dirty="0" smtClean="0"/>
              <a:t>.</a:t>
            </a:r>
          </a:p>
          <a:p>
            <a:pPr marL="0" indent="0" algn="just">
              <a:buNone/>
            </a:pPr>
            <a:r>
              <a:rPr lang="en-US" dirty="0" smtClean="0"/>
              <a:t> </a:t>
            </a:r>
            <a:r>
              <a:rPr lang="en-US" b="1" dirty="0">
                <a:solidFill>
                  <a:srgbClr val="00B050"/>
                </a:solidFill>
              </a:rPr>
              <a:t>SOAP receiver</a:t>
            </a:r>
            <a:r>
              <a:rPr lang="en-US" dirty="0"/>
              <a:t> : The node receiving a SOAP message. (Could be an intermediary or the destination node) </a:t>
            </a:r>
            <a:endParaRPr lang="en-US" dirty="0" smtClean="0"/>
          </a:p>
          <a:p>
            <a:pPr marL="0" indent="0" algn="just">
              <a:buNone/>
            </a:pPr>
            <a:r>
              <a:rPr lang="en-US" b="1" dirty="0" smtClean="0">
                <a:solidFill>
                  <a:srgbClr val="00B050"/>
                </a:solidFill>
              </a:rPr>
              <a:t>SOAP </a:t>
            </a:r>
            <a:r>
              <a:rPr lang="en-US" b="1" dirty="0">
                <a:solidFill>
                  <a:srgbClr val="00B050"/>
                </a:solidFill>
              </a:rPr>
              <a:t>message path</a:t>
            </a:r>
            <a:r>
              <a:rPr lang="en-US" dirty="0"/>
              <a:t> : The path consisting of all the nodes that the SOAP message traversed to reach the destination node. </a:t>
            </a:r>
            <a:endParaRPr lang="en-US" dirty="0" smtClean="0"/>
          </a:p>
          <a:p>
            <a:pPr marL="0" indent="0" algn="just">
              <a:buNone/>
            </a:pPr>
            <a:r>
              <a:rPr lang="en-US" b="1" dirty="0" smtClean="0">
                <a:solidFill>
                  <a:srgbClr val="00B050"/>
                </a:solidFill>
              </a:rPr>
              <a:t>Initial </a:t>
            </a:r>
            <a:r>
              <a:rPr lang="en-US" b="1" dirty="0">
                <a:solidFill>
                  <a:srgbClr val="00B050"/>
                </a:solidFill>
              </a:rPr>
              <a:t>SOAP sender</a:t>
            </a:r>
            <a:r>
              <a:rPr lang="en-US" dirty="0"/>
              <a:t>: This is the node which originated the SOAP message to be transmitted. This is the root of the SOAP message path. </a:t>
            </a:r>
            <a:endParaRPr lang="en-US" dirty="0" smtClean="0"/>
          </a:p>
          <a:p>
            <a:pPr marL="0" indent="0" algn="just">
              <a:buNone/>
            </a:pPr>
            <a:r>
              <a:rPr lang="en-US" b="1" dirty="0" smtClean="0">
                <a:solidFill>
                  <a:srgbClr val="00B050"/>
                </a:solidFill>
              </a:rPr>
              <a:t>SOAP </a:t>
            </a:r>
            <a:r>
              <a:rPr lang="en-US" b="1" dirty="0">
                <a:solidFill>
                  <a:srgbClr val="00B050"/>
                </a:solidFill>
              </a:rPr>
              <a:t>intermediary</a:t>
            </a:r>
            <a:r>
              <a:rPr lang="en-US" dirty="0"/>
              <a:t>: All the nodes in between the SOAP originator and the intended SOAP destination</a:t>
            </a:r>
            <a:r>
              <a:rPr lang="en-US" dirty="0" smtClean="0"/>
              <a:t>. It </a:t>
            </a:r>
            <a:r>
              <a:rPr lang="en-US" dirty="0"/>
              <a:t>processes the SOAP header blocks targeted at it and acts to forward a SOAP message towards an ultimate SOAP receiver. </a:t>
            </a:r>
            <a:endParaRPr lang="en-US" dirty="0" smtClean="0"/>
          </a:p>
          <a:p>
            <a:pPr marL="0" indent="0" algn="just">
              <a:buNone/>
            </a:pPr>
            <a:r>
              <a:rPr lang="en-US" b="1" dirty="0" smtClean="0">
                <a:solidFill>
                  <a:srgbClr val="00B050"/>
                </a:solidFill>
              </a:rPr>
              <a:t>Ultimate </a:t>
            </a:r>
            <a:r>
              <a:rPr lang="en-US" b="1" dirty="0">
                <a:solidFill>
                  <a:srgbClr val="00B050"/>
                </a:solidFill>
              </a:rPr>
              <a:t>SOAP receiver</a:t>
            </a:r>
            <a:r>
              <a:rPr lang="en-US" dirty="0"/>
              <a:t>: The destination receiver of the SOAP message. This node is responsible for processing the message body and any header blocks targeted at it</a:t>
            </a:r>
          </a:p>
        </p:txBody>
      </p:sp>
    </p:spTree>
    <p:extLst>
      <p:ext uri="{BB962C8B-B14F-4D97-AF65-F5344CB8AC3E}">
        <p14:creationId xmlns:p14="http://schemas.microsoft.com/office/powerpoint/2010/main" val="13526670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9144000" cy="6858000"/>
          </a:xfrm>
        </p:spPr>
        <p:style>
          <a:lnRef idx="1">
            <a:schemeClr val="accent1"/>
          </a:lnRef>
          <a:fillRef idx="2">
            <a:schemeClr val="accent1"/>
          </a:fillRef>
          <a:effectRef idx="1">
            <a:schemeClr val="accent1"/>
          </a:effectRef>
          <a:fontRef idx="minor">
            <a:schemeClr val="dk1"/>
          </a:fontRef>
        </p:style>
        <p:txBody>
          <a:bodyPr/>
          <a:lstStyle/>
          <a:p>
            <a:pPr marL="0" indent="0">
              <a:buNone/>
            </a:pPr>
            <a:endParaRPr lang="en-US" dirty="0" smtClean="0"/>
          </a:p>
          <a:p>
            <a:pPr marL="0" indent="0">
              <a:buNone/>
            </a:pPr>
            <a:endParaRPr lang="en-US" dirty="0"/>
          </a:p>
          <a:p>
            <a:pPr marL="0" indent="0">
              <a:buNone/>
            </a:pPr>
            <a:endParaRPr lang="en-US" dirty="0" smtClean="0"/>
          </a:p>
          <a:p>
            <a:pPr marL="0" indent="0" algn="just">
              <a:buNone/>
            </a:pPr>
            <a:r>
              <a:rPr lang="en-US" dirty="0" smtClean="0">
                <a:latin typeface="Algerian" pitchFamily="82" charset="0"/>
              </a:rPr>
              <a:t>  Let us make SOAP application step by        step</a:t>
            </a:r>
            <a:endParaRPr lang="en-US" dirty="0">
              <a:latin typeface="Algerian" pitchFamily="82" charset="0"/>
            </a:endParaRPr>
          </a:p>
        </p:txBody>
      </p:sp>
    </p:spTree>
    <p:extLst>
      <p:ext uri="{BB962C8B-B14F-4D97-AF65-F5344CB8AC3E}">
        <p14:creationId xmlns:p14="http://schemas.microsoft.com/office/powerpoint/2010/main" val="17121427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6"/>
          </a:fillRef>
          <a:effectRef idx="1">
            <a:schemeClr val="accent6"/>
          </a:effectRef>
          <a:fontRef idx="minor">
            <a:schemeClr val="lt1"/>
          </a:fontRef>
        </p:style>
        <p:txBody>
          <a:bodyPr/>
          <a:lstStyle/>
          <a:p>
            <a:r>
              <a:rPr lang="en-US" dirty="0" smtClean="0"/>
              <a:t>First step  </a:t>
            </a:r>
            <a:endParaRPr lang="en-US" dirty="0"/>
          </a:p>
        </p:txBody>
      </p:sp>
      <p:sp>
        <p:nvSpPr>
          <p:cNvPr id="3" name="Content Placeholder 2"/>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r>
              <a:rPr lang="en-US" dirty="0" smtClean="0"/>
              <a:t>Create database called Amani and has table called register</a:t>
            </a:r>
          </a:p>
          <a:p>
            <a:r>
              <a:rPr lang="en-US" dirty="0" smtClean="0"/>
              <a:t>On table contain password and name </a:t>
            </a:r>
            <a:endParaRPr lang="en-US" dirty="0"/>
          </a:p>
        </p:txBody>
      </p:sp>
    </p:spTree>
    <p:extLst>
      <p:ext uri="{BB962C8B-B14F-4D97-AF65-F5344CB8AC3E}">
        <p14:creationId xmlns:p14="http://schemas.microsoft.com/office/powerpoint/2010/main" val="3548405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Mano\Desktop\ManalWebService\Step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8991600" cy="647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8837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no\Desktop\ManalWebService\Step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2593" y="228600"/>
            <a:ext cx="8842807" cy="617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0205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o\Desktop\ManalWebService\Step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152400"/>
            <a:ext cx="8763000" cy="640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860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Mano\Desktop\ManalWebService\Step1\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466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ano\Desktop\ManalWebService\Step1\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922" y="0"/>
            <a:ext cx="9128078"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4577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smtClean="0"/>
              <a:t>Introduction web service </a:t>
            </a:r>
            <a:endParaRPr lang="en-US" dirty="0"/>
          </a:p>
        </p:txBody>
      </p:sp>
      <p:sp>
        <p:nvSpPr>
          <p:cNvPr id="3" name="Content Placeholder 2"/>
          <p:cNvSpPr>
            <a:spLocks noGrp="1"/>
          </p:cNvSpPr>
          <p:nvPr>
            <p:ph idx="1"/>
          </p:nvPr>
        </p:nvSpPr>
        <p:spPr/>
        <p:txBody>
          <a:bodyPr>
            <a:normAutofit fontScale="92500"/>
          </a:bodyPr>
          <a:lstStyle/>
          <a:p>
            <a:pPr marL="0" indent="0" algn="just">
              <a:buNone/>
            </a:pPr>
            <a:r>
              <a:rPr lang="en-US" dirty="0"/>
              <a:t>A </a:t>
            </a:r>
            <a:r>
              <a:rPr lang="en-US" b="1" dirty="0"/>
              <a:t>Web service</a:t>
            </a:r>
            <a:r>
              <a:rPr lang="en-US" dirty="0"/>
              <a:t> is a </a:t>
            </a:r>
            <a:r>
              <a:rPr lang="en-US" dirty="0">
                <a:hlinkClick r:id="rId2" tooltip="Service (systems architecture)"/>
              </a:rPr>
              <a:t>service</a:t>
            </a:r>
            <a:r>
              <a:rPr lang="en-US" dirty="0"/>
              <a:t> offered by an electronic device to another electronic device, communicating with each other via the </a:t>
            </a:r>
            <a:r>
              <a:rPr lang="en-US" dirty="0" smtClean="0">
                <a:hlinkClick r:id="rId3" tooltip="World wide web"/>
              </a:rPr>
              <a:t>World Wide Web</a:t>
            </a:r>
            <a:r>
              <a:rPr lang="en-US" dirty="0" smtClean="0"/>
              <a:t>.</a:t>
            </a:r>
          </a:p>
          <a:p>
            <a:pPr marL="0" indent="0" algn="just">
              <a:buNone/>
            </a:pPr>
            <a:r>
              <a:rPr lang="en-US" dirty="0"/>
              <a:t>In a Web service, Web technology such as </a:t>
            </a:r>
            <a:r>
              <a:rPr lang="en-US" dirty="0">
                <a:hlinkClick r:id="rId4" tooltip="HTTP"/>
              </a:rPr>
              <a:t>HTTP</a:t>
            </a:r>
            <a:r>
              <a:rPr lang="en-US" dirty="0"/>
              <a:t>, originally designed for human-to-machine communication, is utilized for machine-to-machine communication, more specifically for transferring machine readable file formats such as </a:t>
            </a:r>
            <a:r>
              <a:rPr lang="en-US" dirty="0">
                <a:hlinkClick r:id="rId5" tooltip="XML"/>
              </a:rPr>
              <a:t>XML</a:t>
            </a:r>
            <a:r>
              <a:rPr lang="en-US" dirty="0"/>
              <a:t> and </a:t>
            </a:r>
            <a:r>
              <a:rPr lang="en-US" dirty="0" smtClean="0">
                <a:hlinkClick r:id="rId6" tooltip="JSON"/>
              </a:rPr>
              <a:t>JSON</a:t>
            </a:r>
            <a:r>
              <a:rPr lang="en-US" dirty="0" smtClean="0"/>
              <a:t>.</a:t>
            </a:r>
          </a:p>
          <a:p>
            <a:pPr marL="0" indent="0">
              <a:buNone/>
            </a:pPr>
            <a:endParaRPr lang="en-US" dirty="0"/>
          </a:p>
        </p:txBody>
      </p:sp>
    </p:spTree>
    <p:extLst>
      <p:ext uri="{BB962C8B-B14F-4D97-AF65-F5344CB8AC3E}">
        <p14:creationId xmlns:p14="http://schemas.microsoft.com/office/powerpoint/2010/main" val="6246753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Mano\Desktop\ManalWebService\Step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0"/>
            <a:ext cx="906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8595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Mano\Desktop\ManalWebService\Step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 y="0"/>
            <a:ext cx="906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4395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Mano\Desktop\ManalWebService\Step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10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Mano\Desktop\ManalWebService\Step1\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290" y="0"/>
            <a:ext cx="917829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2017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Mano\Desktop\ManalWebService\Step1\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2489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Mano\Desktop\ManalWebService\Step1\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0697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Mano\Desktop\ManalWebService\Step1\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4642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Mano\Desktop\ManalWebService\Step1\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95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6"/>
          </a:lnRef>
          <a:fillRef idx="1">
            <a:schemeClr val="lt1"/>
          </a:fillRef>
          <a:effectRef idx="0">
            <a:schemeClr val="accent6"/>
          </a:effectRef>
          <a:fontRef idx="minor">
            <a:schemeClr val="dk1"/>
          </a:fontRef>
        </p:style>
        <p:txBody>
          <a:bodyPr/>
          <a:lstStyle/>
          <a:p>
            <a:r>
              <a:rPr lang="en-US" dirty="0" smtClean="0"/>
              <a:t>Second step</a:t>
            </a:r>
            <a:endParaRPr lang="en-US" dirty="0"/>
          </a:p>
        </p:txBody>
      </p:sp>
      <p:sp>
        <p:nvSpPr>
          <p:cNvPr id="3" name="Content Placeholder 2"/>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pPr marL="0" indent="0">
              <a:buNone/>
            </a:pPr>
            <a:r>
              <a:rPr lang="en-US" dirty="0" smtClean="0"/>
              <a:t>Creating web service  ,has web method called register _web with tow parameter password and name .after this method work well and successful interact with database then web service well be responsible to take request from the client after that well send as query to data  base then web service take response  on database and send it to client as response  .</a:t>
            </a:r>
          </a:p>
          <a:p>
            <a:pPr marL="0" indent="0">
              <a:buNone/>
            </a:pPr>
            <a:endParaRPr lang="en-US" dirty="0"/>
          </a:p>
        </p:txBody>
      </p:sp>
    </p:spTree>
    <p:extLst>
      <p:ext uri="{BB962C8B-B14F-4D97-AF65-F5344CB8AC3E}">
        <p14:creationId xmlns:p14="http://schemas.microsoft.com/office/powerpoint/2010/main" val="42305351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6"/>
          </a:lnRef>
          <a:fillRef idx="1">
            <a:schemeClr val="lt1"/>
          </a:fillRef>
          <a:effectRef idx="0">
            <a:schemeClr val="accent6"/>
          </a:effectRef>
          <a:fontRef idx="minor">
            <a:schemeClr val="dk1"/>
          </a:fontRef>
        </p:style>
        <p:txBody>
          <a:bodyPr/>
          <a:lstStyle/>
          <a:p>
            <a:r>
              <a:rPr lang="en-US" dirty="0" smtClean="0"/>
              <a:t>Con….</a:t>
            </a:r>
            <a:endParaRPr lang="en-US" dirty="0"/>
          </a:p>
        </p:txBody>
      </p:sp>
      <p:sp>
        <p:nvSpPr>
          <p:cNvPr id="3" name="Content Placeholder 2"/>
          <p:cNvSpPr>
            <a:spLocks noGrp="1"/>
          </p:cNvSpPr>
          <p:nvPr>
            <p:ph idx="1"/>
          </p:nvPr>
        </p:nvSpPr>
        <p:spPr/>
        <p:style>
          <a:lnRef idx="2">
            <a:schemeClr val="accent6"/>
          </a:lnRef>
          <a:fillRef idx="1">
            <a:schemeClr val="lt1"/>
          </a:fillRef>
          <a:effectRef idx="0">
            <a:schemeClr val="accent6"/>
          </a:effectRef>
          <a:fontRef idx="minor">
            <a:schemeClr val="dk1"/>
          </a:fontRef>
        </p:style>
        <p:txBody>
          <a:bodyPr/>
          <a:lstStyle/>
          <a:p>
            <a:r>
              <a:rPr lang="en-US" dirty="0"/>
              <a:t> </a:t>
            </a:r>
            <a:r>
              <a:rPr lang="en-US" dirty="0" smtClean="0"/>
              <a:t>after make sure web work very well we need to publish the project as executable file  in any other device .</a:t>
            </a:r>
          </a:p>
          <a:p>
            <a:pPr marL="0" indent="0">
              <a:buNone/>
            </a:pPr>
            <a:endParaRPr lang="en-US" dirty="0"/>
          </a:p>
        </p:txBody>
      </p:sp>
    </p:spTree>
    <p:extLst>
      <p:ext uri="{BB962C8B-B14F-4D97-AF65-F5344CB8AC3E}">
        <p14:creationId xmlns:p14="http://schemas.microsoft.com/office/powerpoint/2010/main" val="2244407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smtClean="0"/>
              <a:t>Web service con…</a:t>
            </a:r>
            <a:endParaRPr lang="en-US" dirty="0"/>
          </a:p>
        </p:txBody>
      </p:sp>
      <p:sp>
        <p:nvSpPr>
          <p:cNvPr id="3" name="Content Placeholder 2"/>
          <p:cNvSpPr>
            <a:spLocks noGrp="1"/>
          </p:cNvSpPr>
          <p:nvPr>
            <p:ph idx="1"/>
          </p:nvPr>
        </p:nvSpPr>
        <p:spPr/>
        <p:txBody>
          <a:bodyPr>
            <a:normAutofit lnSpcReduction="10000"/>
          </a:bodyPr>
          <a:lstStyle/>
          <a:p>
            <a:pPr algn="just"/>
            <a:r>
              <a:rPr lang="en-US" dirty="0"/>
              <a:t>In practice, the Web service typically provides an </a:t>
            </a:r>
            <a:r>
              <a:rPr lang="en-US" dirty="0">
                <a:hlinkClick r:id="rId2" tooltip="Object-oriented database"/>
              </a:rPr>
              <a:t>object-oriented</a:t>
            </a:r>
            <a:r>
              <a:rPr lang="en-US" dirty="0"/>
              <a:t> Web-based interface to a database server, utilized for example by another Web server, or by a </a:t>
            </a:r>
            <a:r>
              <a:rPr lang="en-US" dirty="0">
                <a:hlinkClick r:id="rId3" tooltip="Mobile application"/>
              </a:rPr>
              <a:t>mobile application</a:t>
            </a:r>
            <a:r>
              <a:rPr lang="en-US" dirty="0"/>
              <a:t>, that provides a user interface to the end user. Another common application offered to the end user may be a </a:t>
            </a:r>
            <a:r>
              <a:rPr lang="en-US" dirty="0" smtClean="0">
                <a:hlinkClick r:id="rId4" tooltip="Mashup (web application hybrid)"/>
              </a:rPr>
              <a:t>mash up</a:t>
            </a:r>
            <a:r>
              <a:rPr lang="en-US" dirty="0" smtClean="0"/>
              <a:t>, </a:t>
            </a:r>
            <a:r>
              <a:rPr lang="en-US" dirty="0"/>
              <a:t>where a Web server consumes several Web services at different machines, and compiles the content into one user </a:t>
            </a:r>
            <a:r>
              <a:rPr lang="en-US" dirty="0" smtClean="0"/>
              <a:t>interface.</a:t>
            </a:r>
            <a:endParaRPr lang="en-US" dirty="0"/>
          </a:p>
        </p:txBody>
      </p:sp>
    </p:spTree>
    <p:extLst>
      <p:ext uri="{BB962C8B-B14F-4D97-AF65-F5344CB8AC3E}">
        <p14:creationId xmlns:p14="http://schemas.microsoft.com/office/powerpoint/2010/main" val="2234874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Mano\Desktop\ManalWebService\step2\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76200"/>
            <a:ext cx="9144000" cy="678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0823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Mano\Desktop\ManalWebService\step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220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567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Mano\Desktop\ManalWebService\step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57444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Mano\Desktop\ManalWebService\step2\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3335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Mano\Desktop\ManalWebService\step2\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04054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Mano\Desktop\ManalWebService\step2\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081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3" descr="C:\Users\Mano\Desktop\ManalWebService\step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86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8" name="Picture 4" descr="C:\Users\Mano\Desktop\ManalWebService\step2\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1048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3" name="Picture 5" descr="C:\Users\Mano\Desktop\ManalWebService\step2\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0147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Mano\Desktop\ManalWebService\step2\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296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a:t>Web service con…</a:t>
            </a:r>
          </a:p>
        </p:txBody>
      </p:sp>
      <p:sp>
        <p:nvSpPr>
          <p:cNvPr id="3" name="Content Placeholder 2"/>
          <p:cNvSpPr>
            <a:spLocks noGrp="1"/>
          </p:cNvSpPr>
          <p:nvPr>
            <p:ph idx="1"/>
          </p:nvPr>
        </p:nvSpPr>
        <p:spPr/>
        <p:txBody>
          <a:bodyPr/>
          <a:lstStyle/>
          <a:p>
            <a:pPr marL="0" indent="0" algn="just">
              <a:buNone/>
            </a:pPr>
            <a:r>
              <a:rPr lang="en-US" dirty="0"/>
              <a:t>The </a:t>
            </a:r>
            <a:r>
              <a:rPr lang="en-US" dirty="0">
                <a:hlinkClick r:id="rId2" tooltip="W3C"/>
              </a:rPr>
              <a:t>W3C</a:t>
            </a:r>
            <a:r>
              <a:rPr lang="en-US" dirty="0"/>
              <a:t> defines a Web service generally as:</a:t>
            </a:r>
          </a:p>
          <a:p>
            <a:pPr marL="0" indent="0" algn="just">
              <a:buNone/>
            </a:pPr>
            <a:r>
              <a:rPr lang="en-US" dirty="0"/>
              <a:t>a software system designed to support </a:t>
            </a:r>
            <a:r>
              <a:rPr lang="en-US" dirty="0">
                <a:hlinkClick r:id="rId3" tooltip="Interoperability"/>
              </a:rPr>
              <a:t>interoperable</a:t>
            </a:r>
            <a:r>
              <a:rPr lang="en-US" dirty="0"/>
              <a:t> machine-to-machine interaction over a </a:t>
            </a:r>
            <a:r>
              <a:rPr lang="en-US" dirty="0" smtClean="0">
                <a:hlinkClick r:id="rId4" tooltip="Computer network"/>
              </a:rPr>
              <a:t>network</a:t>
            </a:r>
            <a:r>
              <a:rPr lang="en-US" dirty="0" smtClean="0"/>
              <a:t>.</a:t>
            </a:r>
          </a:p>
          <a:p>
            <a:pPr marL="0" indent="0" algn="just">
              <a:buNone/>
            </a:pPr>
            <a:r>
              <a:rPr lang="en-US" dirty="0"/>
              <a:t>In a 2002 document, the </a:t>
            </a:r>
            <a:r>
              <a:rPr lang="en-US" dirty="0">
                <a:hlinkClick r:id="rId5"/>
              </a:rPr>
              <a:t>W3C Web Services Architecture Working Group</a:t>
            </a:r>
            <a:r>
              <a:rPr lang="en-US" dirty="0"/>
              <a:t> defined a Web Services Architecture, requiring a standardized implementation of a "Web service." In this:</a:t>
            </a:r>
          </a:p>
          <a:p>
            <a:endParaRPr lang="en-US" dirty="0"/>
          </a:p>
        </p:txBody>
      </p:sp>
    </p:spTree>
    <p:extLst>
      <p:ext uri="{BB962C8B-B14F-4D97-AF65-F5344CB8AC3E}">
        <p14:creationId xmlns:p14="http://schemas.microsoft.com/office/powerpoint/2010/main" val="8686562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descr="C:\Users\Mano\Desktop\ManalWebService\step2\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6443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Mano\Desktop\ManalWebService\step2\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0043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Mano\Desktop\ManalWebService\step2\1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4929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Mano\Desktop\ManalWebService\step2\1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538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Mano\Desktop\ManalWebService\step2\1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13120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Mano\Desktop\ManalWebService\step2\1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8789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Mano\Desktop\ManalWebService\step2\1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8157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ano\Desktop\ManalWebService\step2\1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257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C:\Users\Mano\Desktop\ManalWebService\step2\1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970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C:\Users\Mano\Desktop\ManalWebService\step2\2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81646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a:t>Web service con…</a:t>
            </a:r>
          </a:p>
        </p:txBody>
      </p:sp>
      <p:sp>
        <p:nvSpPr>
          <p:cNvPr id="3" name="Content Placeholder 2"/>
          <p:cNvSpPr>
            <a:spLocks noGrp="1"/>
          </p:cNvSpPr>
          <p:nvPr>
            <p:ph idx="1"/>
          </p:nvPr>
        </p:nvSpPr>
        <p:spPr/>
        <p:txBody>
          <a:bodyPr/>
          <a:lstStyle/>
          <a:p>
            <a:r>
              <a:rPr lang="en-US" dirty="0"/>
              <a:t>[a Web service] has an interface described in a </a:t>
            </a:r>
            <a:r>
              <a:rPr lang="en-US" dirty="0" smtClean="0"/>
              <a:t>machine-process able  </a:t>
            </a:r>
            <a:r>
              <a:rPr lang="en-US" dirty="0"/>
              <a:t>format (specifically </a:t>
            </a:r>
            <a:r>
              <a:rPr lang="en-US" dirty="0">
                <a:hlinkClick r:id="rId2" tooltip="Web Services Description Language"/>
              </a:rPr>
              <a:t>WSDL</a:t>
            </a:r>
            <a:r>
              <a:rPr lang="en-US" dirty="0"/>
              <a:t>). Other systems interact </a:t>
            </a:r>
            <a:r>
              <a:rPr lang="en-US" dirty="0" smtClean="0"/>
              <a:t>with </a:t>
            </a:r>
            <a:r>
              <a:rPr lang="en-US" dirty="0"/>
              <a:t>the Web service in a manner prescribed by its description using </a:t>
            </a:r>
            <a:r>
              <a:rPr lang="en-US" dirty="0">
                <a:hlinkClick r:id="rId3" tooltip="SOAP"/>
              </a:rPr>
              <a:t>SOAP</a:t>
            </a:r>
            <a:r>
              <a:rPr lang="en-US" dirty="0"/>
              <a:t> (Simple Object Access Protocol) messages, typically conveyed using </a:t>
            </a:r>
            <a:r>
              <a:rPr lang="en-US" dirty="0">
                <a:hlinkClick r:id="rId4" tooltip="HTTP"/>
              </a:rPr>
              <a:t>HTTP</a:t>
            </a:r>
            <a:r>
              <a:rPr lang="en-US" dirty="0"/>
              <a:t> with an </a:t>
            </a:r>
            <a:r>
              <a:rPr lang="en-US" dirty="0">
                <a:hlinkClick r:id="rId5" tooltip="XML"/>
              </a:rPr>
              <a:t>XML</a:t>
            </a:r>
            <a:r>
              <a:rPr lang="en-US" dirty="0"/>
              <a:t> </a:t>
            </a:r>
            <a:r>
              <a:rPr lang="en-US" dirty="0">
                <a:hlinkClick r:id="rId6" tooltip="Serialization"/>
              </a:rPr>
              <a:t>serialization</a:t>
            </a:r>
            <a:r>
              <a:rPr lang="en-US" dirty="0"/>
              <a:t> in conjunction with other Web-related </a:t>
            </a:r>
            <a:r>
              <a:rPr lang="en-US" dirty="0" smtClean="0"/>
              <a:t>standards.</a:t>
            </a:r>
            <a:endParaRPr lang="en-US" dirty="0"/>
          </a:p>
        </p:txBody>
      </p:sp>
    </p:spTree>
    <p:extLst>
      <p:ext uri="{BB962C8B-B14F-4D97-AF65-F5344CB8AC3E}">
        <p14:creationId xmlns:p14="http://schemas.microsoft.com/office/powerpoint/2010/main" val="289340732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descr="C:\Users\Mano\Desktop\ManalWebService\step2\2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0645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C:\Users\Mano\Desktop\ManalWebService\step2\2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2260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Mano\Desktop\ManalWebService\step2\2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00536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Mano\Desktop\ManalWebService\step2\2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34011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Mano\Desktop\ManalWebService\step2\2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3211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Mano\Desktop\ManalWebService\step2\2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31876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Mano\Desktop\ManalWebService\step2\2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08140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Mano\Desktop\ManalWebService\step2\2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1559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Mano\Desktop\ManalWebService\step2\2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2740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Mano\Desktop\ManalWebService\step2\3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5067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lnRef>
          <a:fillRef idx="1">
            <a:schemeClr val="lt1"/>
          </a:fillRef>
          <a:effectRef idx="0">
            <a:schemeClr val="accent3"/>
          </a:effectRef>
          <a:fontRef idx="minor">
            <a:schemeClr val="dk1"/>
          </a:fontRef>
        </p:style>
        <p:txBody>
          <a:bodyPr/>
          <a:lstStyle/>
          <a:p>
            <a:r>
              <a:rPr lang="en-US" dirty="0"/>
              <a:t>Web service con…</a:t>
            </a:r>
          </a:p>
        </p:txBody>
      </p:sp>
      <p:sp>
        <p:nvSpPr>
          <p:cNvPr id="3" name="Content Placeholder 2"/>
          <p:cNvSpPr>
            <a:spLocks noGrp="1"/>
          </p:cNvSpPr>
          <p:nvPr>
            <p:ph idx="1"/>
          </p:nvPr>
        </p:nvSpPr>
        <p:spPr/>
        <p:txBody>
          <a:bodyPr>
            <a:normAutofit fontScale="92500"/>
          </a:bodyPr>
          <a:lstStyle/>
          <a:p>
            <a:pPr marL="0" indent="0" algn="just">
              <a:buNone/>
            </a:pPr>
            <a:r>
              <a:rPr lang="en-US" dirty="0"/>
              <a:t>In a 2004 document, the W3C extended the definition:</a:t>
            </a:r>
          </a:p>
          <a:p>
            <a:pPr marL="0" indent="0" algn="just">
              <a:buNone/>
            </a:pPr>
            <a:r>
              <a:rPr lang="en-US" dirty="0"/>
              <a:t>We can identify two major classes of Web services:</a:t>
            </a:r>
          </a:p>
          <a:p>
            <a:pPr algn="just">
              <a:buFont typeface="Wingdings" pitchFamily="2" charset="2"/>
              <a:buChar char="q"/>
            </a:pPr>
            <a:r>
              <a:rPr lang="en-US" i="1" dirty="0">
                <a:hlinkClick r:id="rId2" tooltip="Representational state transfer"/>
              </a:rPr>
              <a:t>REST</a:t>
            </a:r>
            <a:r>
              <a:rPr lang="en-US" i="1" dirty="0"/>
              <a:t>-compliant Web services</a:t>
            </a:r>
            <a:r>
              <a:rPr lang="en-US" dirty="0"/>
              <a:t>, in which the primary purpose of the service is to manipulate representations of </a:t>
            </a:r>
            <a:r>
              <a:rPr lang="en-US" dirty="0">
                <a:hlinkClick r:id="rId3" tooltip="Web resource"/>
              </a:rPr>
              <a:t>Web resources</a:t>
            </a:r>
            <a:r>
              <a:rPr lang="en-US" dirty="0"/>
              <a:t> using a uniform set of </a:t>
            </a:r>
            <a:r>
              <a:rPr lang="en-US" dirty="0">
                <a:hlinkClick r:id="rId4" tooltip="Stateless protocol"/>
              </a:rPr>
              <a:t>stateless</a:t>
            </a:r>
            <a:r>
              <a:rPr lang="en-US" dirty="0"/>
              <a:t> operations.</a:t>
            </a:r>
          </a:p>
          <a:p>
            <a:pPr algn="just">
              <a:buFont typeface="Wingdings" pitchFamily="2" charset="2"/>
              <a:buChar char="q"/>
            </a:pPr>
            <a:r>
              <a:rPr lang="en-US" i="1" dirty="0"/>
              <a:t>Arbitrary Web services</a:t>
            </a:r>
            <a:r>
              <a:rPr lang="en-US" dirty="0"/>
              <a:t>, in which the service may expose an arbitrary set of operations</a:t>
            </a:r>
          </a:p>
          <a:p>
            <a:pPr marL="0" indent="0">
              <a:buNone/>
            </a:pPr>
            <a:endParaRPr lang="en-US" dirty="0"/>
          </a:p>
        </p:txBody>
      </p:sp>
    </p:spTree>
    <p:extLst>
      <p:ext uri="{BB962C8B-B14F-4D97-AF65-F5344CB8AC3E}">
        <p14:creationId xmlns:p14="http://schemas.microsoft.com/office/powerpoint/2010/main" val="23049797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Mano\Desktop\ManalWebService\step2\3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16731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Mano\Desktop\ManalWebService\step2\3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62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Mano\Desktop\ManalWebService\step2\3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6019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Mano\Desktop\ManalWebService\step2\3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5717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Mano\Desktop\ManalWebService\step2\3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9068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067800" cy="1143000"/>
          </a:xfrm>
        </p:spPr>
        <p:style>
          <a:lnRef idx="2">
            <a:schemeClr val="accent6"/>
          </a:lnRef>
          <a:fillRef idx="1">
            <a:schemeClr val="lt1"/>
          </a:fillRef>
          <a:effectRef idx="0">
            <a:schemeClr val="accent6"/>
          </a:effectRef>
          <a:fontRef idx="minor">
            <a:schemeClr val="dk1"/>
          </a:fontRef>
        </p:style>
        <p:txBody>
          <a:bodyPr/>
          <a:lstStyle/>
          <a:p>
            <a:r>
              <a:rPr lang="en-US" dirty="0" smtClean="0"/>
              <a:t>Create publish project</a:t>
            </a:r>
            <a:endParaRPr lang="en-US" dirty="0"/>
          </a:p>
        </p:txBody>
      </p:sp>
      <p:pic>
        <p:nvPicPr>
          <p:cNvPr id="50178" name="Picture 2" descr="C:\Users\Mano\Desktop\ManalWebService\step2\publish\3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1600200"/>
            <a:ext cx="9067800"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80070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Mano\Desktop\ManalWebService\step2\publish\3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5289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Mano\Desktop\ManalWebService\step2\publish\3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69978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1" name="Picture 3" descr="C:\Users\Mano\Desktop\ManalWebService\step2\publish\3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7944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5" descr="C:\Users\Mano\Desktop\ManalWebService\step2\publish\4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777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Explanation what is WS</a:t>
            </a:r>
            <a:endParaRPr lang="en-US" dirty="0"/>
          </a:p>
        </p:txBody>
      </p:sp>
      <p:sp>
        <p:nvSpPr>
          <p:cNvPr id="3" name="Content Placeholder 2"/>
          <p:cNvSpPr>
            <a:spLocks noGrp="1"/>
          </p:cNvSpPr>
          <p:nvPr>
            <p:ph idx="1"/>
          </p:nvPr>
        </p:nvSpPr>
        <p:spPr/>
        <p:txBody>
          <a:bodyPr>
            <a:normAutofit fontScale="85000" lnSpcReduction="20000"/>
          </a:bodyPr>
          <a:lstStyle/>
          <a:p>
            <a:pPr algn="just"/>
            <a:r>
              <a:rPr lang="en-US" dirty="0"/>
              <a:t>The term "Web service" describes a standardized way of integrating Web-based applications using the XML, SOAP, WSDL and UDDI open standards over an Internet protocol backbone. XML is the data format used to contain the data and provide metadata around it, SOAP is used to transfer the data, WSDL is used for describing the services available and UDDI lists what services are available.</a:t>
            </a:r>
          </a:p>
          <a:p>
            <a:pPr algn="just"/>
            <a:r>
              <a:rPr lang="en-US" dirty="0"/>
              <a:t>A Web service is a method of communication between two electronic devices over a network. It is a software function provided at a network address over the Web with the service </a:t>
            </a:r>
            <a:r>
              <a:rPr lang="en-US" i="1" dirty="0"/>
              <a:t>always on</a:t>
            </a:r>
            <a:r>
              <a:rPr lang="en-US" dirty="0"/>
              <a:t> as in the concept of utility computing</a:t>
            </a:r>
          </a:p>
          <a:p>
            <a:pPr marL="0" indent="0">
              <a:buNone/>
            </a:pPr>
            <a:endParaRPr lang="en-US" dirty="0"/>
          </a:p>
        </p:txBody>
      </p:sp>
    </p:spTree>
    <p:extLst>
      <p:ext uri="{BB962C8B-B14F-4D97-AF65-F5344CB8AC3E}">
        <p14:creationId xmlns:p14="http://schemas.microsoft.com/office/powerpoint/2010/main" val="33297358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Mano\Desktop\ManalWebService\step2\publish\4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16367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Mano\Desktop\ManalWebService\step2\publish\4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0105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7346" name="Picture 2" descr="C:\Users\Mano\Desktop\ManalWebService\step2\publish\4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6958" y="1600200"/>
            <a:ext cx="8050084"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269245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1" name="Picture 3" descr="C:\Users\Mano\Desktop\ManalWebService\step2\publish\4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616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smtClean="0"/>
              <a:t>the third  step </a:t>
            </a:r>
            <a:endParaRPr lang="en-US" dirty="0"/>
          </a:p>
        </p:txBody>
      </p:sp>
      <p:sp>
        <p:nvSpPr>
          <p:cNvPr id="3" name="Content Placeholder 2"/>
          <p:cNvSpPr>
            <a:spLocks noGrp="1"/>
          </p:cNvSpPr>
          <p:nvPr>
            <p:ph idx="1"/>
          </p:nvPr>
        </p:nvSpPr>
        <p:spPr/>
        <p:style>
          <a:lnRef idx="2">
            <a:schemeClr val="accent3"/>
          </a:lnRef>
          <a:fillRef idx="1">
            <a:schemeClr val="lt1"/>
          </a:fillRef>
          <a:effectRef idx="0">
            <a:schemeClr val="accent3"/>
          </a:effectRef>
          <a:fontRef idx="minor">
            <a:schemeClr val="dk1"/>
          </a:fontRef>
        </p:style>
        <p:txBody>
          <a:bodyPr/>
          <a:lstStyle/>
          <a:p>
            <a:r>
              <a:rPr lang="en-US" dirty="0" smtClean="0"/>
              <a:t>Install information services manager (IIS manager)</a:t>
            </a:r>
          </a:p>
          <a:p>
            <a:r>
              <a:rPr lang="en-US" dirty="0" smtClean="0"/>
              <a:t>Configuration project on IIS Manager</a:t>
            </a:r>
          </a:p>
          <a:p>
            <a:r>
              <a:rPr lang="en-US" dirty="0" smtClean="0"/>
              <a:t>Run project </a:t>
            </a:r>
            <a:endParaRPr lang="en-US" dirty="0"/>
          </a:p>
        </p:txBody>
      </p:sp>
    </p:spTree>
    <p:extLst>
      <p:ext uri="{BB962C8B-B14F-4D97-AF65-F5344CB8AC3E}">
        <p14:creationId xmlns:p14="http://schemas.microsoft.com/office/powerpoint/2010/main" val="6796357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458200" cy="1143000"/>
          </a:xfrm>
        </p:spPr>
        <p:style>
          <a:lnRef idx="2">
            <a:schemeClr val="accent3"/>
          </a:lnRef>
          <a:fillRef idx="1">
            <a:schemeClr val="lt1"/>
          </a:fillRef>
          <a:effectRef idx="0">
            <a:schemeClr val="accent3"/>
          </a:effectRef>
          <a:fontRef idx="minor">
            <a:schemeClr val="dk1"/>
          </a:fontRef>
        </p:style>
        <p:txBody>
          <a:bodyPr/>
          <a:lstStyle/>
          <a:p>
            <a:r>
              <a:rPr lang="en-US" dirty="0" smtClean="0"/>
              <a:t>Install IIS manager</a:t>
            </a:r>
            <a:endParaRPr lang="en-US" dirty="0"/>
          </a:p>
        </p:txBody>
      </p:sp>
      <p:pic>
        <p:nvPicPr>
          <p:cNvPr id="59394" name="Picture 2" descr="C:\Users\Mano\Desktop\ManalWebService\step 3\1.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 y="1600200"/>
            <a:ext cx="8534399" cy="480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77887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Mano\Desktop\ManalWebService\step 3\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05840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Mano\Desktop\ManalWebService\step 3\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75098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Mano\Desktop\ManalWebService\step 3\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4460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Mano\Desktop\Hiba WebServices\Step3\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640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2">
            <a:schemeClr val="accent3">
              <a:shade val="50000"/>
            </a:schemeClr>
          </a:lnRef>
          <a:fillRef idx="1">
            <a:schemeClr val="accent3"/>
          </a:fillRef>
          <a:effectRef idx="0">
            <a:schemeClr val="accent3"/>
          </a:effectRef>
          <a:fontRef idx="minor">
            <a:schemeClr val="lt1"/>
          </a:fontRef>
        </p:style>
        <p:txBody>
          <a:bodyPr/>
          <a:lstStyle/>
          <a:p>
            <a:r>
              <a:rPr lang="en-US" dirty="0"/>
              <a:t>Explanation what is WS</a:t>
            </a:r>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Different software may use different programming languages, and hence there is a need for a method of data exchange that doesn't depend upon a particular programming language. Most types of software can, however, interpret XML tags. Thus, Web services can use XML files for data exchange.</a:t>
            </a:r>
          </a:p>
          <a:p>
            <a:pPr marL="0" indent="0" algn="just">
              <a:buNone/>
            </a:pPr>
            <a:r>
              <a:rPr lang="en-US" dirty="0"/>
              <a:t>Rules for communication between different systems need to be defined, such as:</a:t>
            </a:r>
          </a:p>
          <a:p>
            <a:pPr algn="just">
              <a:buFont typeface="Wingdings" pitchFamily="2" charset="2"/>
              <a:buChar char="v"/>
            </a:pPr>
            <a:r>
              <a:rPr lang="en-US" dirty="0">
                <a:solidFill>
                  <a:srgbClr val="00B050"/>
                </a:solidFill>
              </a:rPr>
              <a:t>How one system can request data from another system.</a:t>
            </a:r>
          </a:p>
          <a:p>
            <a:pPr algn="just">
              <a:buFont typeface="Wingdings" pitchFamily="2" charset="2"/>
              <a:buChar char="v"/>
            </a:pPr>
            <a:r>
              <a:rPr lang="en-US" dirty="0">
                <a:solidFill>
                  <a:srgbClr val="00B050"/>
                </a:solidFill>
              </a:rPr>
              <a:t>Which specific parameters are needed in the data request</a:t>
            </a:r>
          </a:p>
          <a:p>
            <a:pPr algn="just">
              <a:buFont typeface="Wingdings" pitchFamily="2" charset="2"/>
              <a:buChar char="v"/>
            </a:pPr>
            <a:r>
              <a:rPr lang="en-US" dirty="0">
                <a:solidFill>
                  <a:srgbClr val="00B050"/>
                </a:solidFill>
              </a:rPr>
              <a:t>What would be the structure of the data produced. (Normally, data is exchanged in XML files, and the structure of the XML file is validated against an .</a:t>
            </a:r>
            <a:r>
              <a:rPr lang="en-US" dirty="0" err="1">
                <a:solidFill>
                  <a:srgbClr val="00B050"/>
                </a:solidFill>
              </a:rPr>
              <a:t>xsd</a:t>
            </a:r>
            <a:r>
              <a:rPr lang="en-US" dirty="0">
                <a:solidFill>
                  <a:srgbClr val="00B050"/>
                </a:solidFill>
              </a:rPr>
              <a:t> file.)</a:t>
            </a:r>
          </a:p>
          <a:p>
            <a:pPr algn="just">
              <a:buFont typeface="Wingdings" pitchFamily="2" charset="2"/>
              <a:buChar char="v"/>
            </a:pPr>
            <a:r>
              <a:rPr lang="en-US" dirty="0">
                <a:solidFill>
                  <a:srgbClr val="00B050"/>
                </a:solidFill>
              </a:rPr>
              <a:t>What error messages to display when a certain rule for communication is not observed, to make </a:t>
            </a:r>
            <a:r>
              <a:rPr lang="en-US" dirty="0">
                <a:solidFill>
                  <a:srgbClr val="00B050"/>
                </a:solidFill>
                <a:hlinkClick r:id="rId2" tooltip="Troubleshooting"/>
              </a:rPr>
              <a:t>troubleshooting</a:t>
            </a:r>
            <a:r>
              <a:rPr lang="en-US" dirty="0">
                <a:solidFill>
                  <a:srgbClr val="00B050"/>
                </a:solidFill>
              </a:rPr>
              <a:t> easier</a:t>
            </a:r>
          </a:p>
          <a:p>
            <a:pPr marL="0" indent="0">
              <a:buNone/>
            </a:pPr>
            <a:endParaRPr lang="en-US" dirty="0"/>
          </a:p>
        </p:txBody>
      </p:sp>
    </p:spTree>
    <p:extLst>
      <p:ext uri="{BB962C8B-B14F-4D97-AF65-F5344CB8AC3E}">
        <p14:creationId xmlns:p14="http://schemas.microsoft.com/office/powerpoint/2010/main" val="4526332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Mano\Desktop\Hiba WebServices\Step3\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6899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Mano\Desktop\Hiba WebServices\Step3\4.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6008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Mano\Desktop\Hiba WebServices\Step3\5.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8640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Mano\Desktop\Hiba WebServices\Step3\6.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68302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Mano\Desktop\Hiba WebServices\Step3\7.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0678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65718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Mano\Desktop\Hiba WebServices\Step3\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2291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Mano\Desktop\Hiba WebServices\Step3\9.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92413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Mano\Desktop\Hiba WebServices\Step3\1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3980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Mano\Desktop\Hiba WebServices\Step3\11.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68992"/>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Mano\Desktop\Hiba WebServices\Step3\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7211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795</TotalTime>
  <Words>1472</Words>
  <Application>Microsoft Office PowerPoint</Application>
  <PresentationFormat>On-screen Show (4:3)</PresentationFormat>
  <Paragraphs>117</Paragraphs>
  <Slides>115</Slides>
  <Notes>2</Notes>
  <HiddenSlides>0</HiddenSlides>
  <MMClips>0</MMClips>
  <ScaleCrop>false</ScaleCrop>
  <HeadingPairs>
    <vt:vector size="4" baseType="variant">
      <vt:variant>
        <vt:lpstr>Theme</vt:lpstr>
      </vt:variant>
      <vt:variant>
        <vt:i4>1</vt:i4>
      </vt:variant>
      <vt:variant>
        <vt:lpstr>Slide Titles</vt:lpstr>
      </vt:variant>
      <vt:variant>
        <vt:i4>115</vt:i4>
      </vt:variant>
    </vt:vector>
  </HeadingPairs>
  <TitlesOfParts>
    <vt:vector size="116" baseType="lpstr">
      <vt:lpstr>Office Theme</vt:lpstr>
      <vt:lpstr>PowerPoint Presentation</vt:lpstr>
      <vt:lpstr>PowerPoint Presentation</vt:lpstr>
      <vt:lpstr>Introduction web service </vt:lpstr>
      <vt:lpstr>Web service con…</vt:lpstr>
      <vt:lpstr>Web service con…</vt:lpstr>
      <vt:lpstr>Web service con…</vt:lpstr>
      <vt:lpstr>Web service con…</vt:lpstr>
      <vt:lpstr>Explanation what is WS</vt:lpstr>
      <vt:lpstr>Explanation what is WS</vt:lpstr>
      <vt:lpstr>Explanation what is WS</vt:lpstr>
      <vt:lpstr>Explanation what is WS</vt:lpstr>
      <vt:lpstr>SOAP,WSDL,UDDI and XML</vt:lpstr>
      <vt:lpstr>Benefit of web service </vt:lpstr>
      <vt:lpstr>Benefit of web service </vt:lpstr>
      <vt:lpstr>What is Soap</vt:lpstr>
      <vt:lpstr>SOAP con..</vt:lpstr>
      <vt:lpstr>SOAP has three major characteristics</vt:lpstr>
      <vt:lpstr>The SOAP architecture consists of several layers of specifications for</vt:lpstr>
      <vt:lpstr>example</vt:lpstr>
      <vt:lpstr>Protocol Concepts </vt:lpstr>
      <vt:lpstr>Data Encapsulation Concepts </vt:lpstr>
      <vt:lpstr>Message Sender and Receiver Concepts</vt:lpstr>
      <vt:lpstr>PowerPoint Presentation</vt:lpstr>
      <vt:lpstr>First step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Second step</vt:lpstr>
      <vt:lpstr>Con….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publish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third  step </vt:lpstr>
      <vt:lpstr>Install IIS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Abbreviation  term </vt:lpstr>
      <vt:lpstr>Reference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dc:creator>
  <cp:lastModifiedBy>Mano</cp:lastModifiedBy>
  <cp:revision>111</cp:revision>
  <dcterms:created xsi:type="dcterms:W3CDTF">2006-08-16T00:00:00Z</dcterms:created>
  <dcterms:modified xsi:type="dcterms:W3CDTF">2016-09-30T13:19:19Z</dcterms:modified>
</cp:coreProperties>
</file>